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5" r:id="rId1"/>
  </p:sldMasterIdLst>
  <p:notesMasterIdLst>
    <p:notesMasterId r:id="rId24"/>
  </p:notesMasterIdLst>
  <p:sldIdLst>
    <p:sldId id="256" r:id="rId2"/>
    <p:sldId id="268" r:id="rId3"/>
    <p:sldId id="270" r:id="rId4"/>
    <p:sldId id="269" r:id="rId5"/>
    <p:sldId id="271" r:id="rId6"/>
    <p:sldId id="266" r:id="rId7"/>
    <p:sldId id="275" r:id="rId8"/>
    <p:sldId id="280" r:id="rId9"/>
    <p:sldId id="267" r:id="rId10"/>
    <p:sldId id="272" r:id="rId11"/>
    <p:sldId id="273" r:id="rId12"/>
    <p:sldId id="281" r:id="rId13"/>
    <p:sldId id="282" r:id="rId14"/>
    <p:sldId id="283" r:id="rId15"/>
    <p:sldId id="274" r:id="rId16"/>
    <p:sldId id="284" r:id="rId17"/>
    <p:sldId id="289" r:id="rId18"/>
    <p:sldId id="287" r:id="rId19"/>
    <p:sldId id="288" r:id="rId20"/>
    <p:sldId id="285" r:id="rId21"/>
    <p:sldId id="286" r:id="rId22"/>
    <p:sldId id="290" r:id="rId23"/>
  </p:sldIdLst>
  <p:sldSz cx="9144000" cy="6858000" type="screen4x3"/>
  <p:notesSz cx="6858000" cy="9144000"/>
  <p:embeddedFontLst>
    <p:embeddedFont>
      <p:font typeface="Tahoma" pitchFamily="34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00"/>
    <a:srgbClr val="FFFF00"/>
    <a:srgbClr val="FF66FF"/>
    <a:srgbClr val="C800C8"/>
    <a:srgbClr val="007E39"/>
    <a:srgbClr val="FF00FF"/>
    <a:srgbClr val="6600FF"/>
    <a:srgbClr val="CC00CC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 autoAdjust="0"/>
    <p:restoredTop sz="94573" autoAdjust="0"/>
  </p:normalViewPr>
  <p:slideViewPr>
    <p:cSldViewPr snapToGrid="0">
      <p:cViewPr>
        <p:scale>
          <a:sx n="150" d="100"/>
          <a:sy n="150" d="100"/>
        </p:scale>
        <p:origin x="-19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69AEFA9E-9954-48B0-9BEB-469FA4990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643D7F-6B1A-42AD-8C46-2FBC978E616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6781800" y="63246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Howard (Cork) Hayden</a:t>
            </a:r>
          </a:p>
        </p:txBody>
      </p:sp>
      <p:sp>
        <p:nvSpPr>
          <p:cNvPr id="14376" name="Rectangle 4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37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41" name="Rectangle 3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7-9 July 2014, Las Vegas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ICCC-9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47ACB-66E4-4A1E-8F20-DA9A372E0D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7-9 July 2014, Las Vegas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ICCC-9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58D1FD4-B39B-41CB-A3D0-148E49474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379"/>
            <a:ext cx="8229600" cy="4462547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Point: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4526"/>
            <a:ext cx="4038600" cy="4406399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505"/>
            <a:ext cx="4038600" cy="441442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ltGray">
          <a:xfrm>
            <a:off x="6715125" y="2166938"/>
            <a:ext cx="312738" cy="1619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ltGray">
          <a:xfrm>
            <a:off x="6824663" y="1881188"/>
            <a:ext cx="74612" cy="74612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ltGray">
          <a:xfrm rot="995337">
            <a:off x="8262938" y="2373313"/>
            <a:ext cx="9525" cy="32908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8" name="Freeform 6"/>
          <p:cNvSpPr>
            <a:spLocks noEditPoints="1"/>
          </p:cNvSpPr>
          <p:nvPr/>
        </p:nvSpPr>
        <p:spPr bwMode="ltGray">
          <a:xfrm>
            <a:off x="7732713" y="5568950"/>
            <a:ext cx="104775" cy="152400"/>
          </a:xfrm>
          <a:custGeom>
            <a:avLst/>
            <a:gdLst/>
            <a:ahLst/>
            <a:cxnLst>
              <a:cxn ang="0">
                <a:pos x="18" y="96"/>
              </a:cxn>
              <a:cxn ang="0">
                <a:pos x="42" y="78"/>
              </a:cxn>
              <a:cxn ang="0">
                <a:pos x="60" y="60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6"/>
              </a:cxn>
              <a:cxn ang="0">
                <a:pos x="12" y="12"/>
              </a:cxn>
              <a:cxn ang="0">
                <a:pos x="0" y="36"/>
              </a:cxn>
              <a:cxn ang="0">
                <a:pos x="0" y="60"/>
              </a:cxn>
              <a:cxn ang="0">
                <a:pos x="12" y="84"/>
              </a:cxn>
              <a:cxn ang="0">
                <a:pos x="18" y="96"/>
              </a:cxn>
              <a:cxn ang="0">
                <a:pos x="18" y="96"/>
              </a:cxn>
              <a:cxn ang="0">
                <a:pos x="42" y="18"/>
              </a:cxn>
              <a:cxn ang="0">
                <a:pos x="54" y="24"/>
              </a:cxn>
              <a:cxn ang="0">
                <a:pos x="60" y="36"/>
              </a:cxn>
              <a:cxn ang="0">
                <a:pos x="60" y="48"/>
              </a:cxn>
              <a:cxn ang="0">
                <a:pos x="54" y="54"/>
              </a:cxn>
              <a:cxn ang="0">
                <a:pos x="36" y="72"/>
              </a:cxn>
              <a:cxn ang="0">
                <a:pos x="24" y="78"/>
              </a:cxn>
              <a:cxn ang="0">
                <a:pos x="24" y="78"/>
              </a:cxn>
              <a:cxn ang="0">
                <a:pos x="12" y="48"/>
              </a:cxn>
              <a:cxn ang="0">
                <a:pos x="18" y="24"/>
              </a:cxn>
              <a:cxn ang="0">
                <a:pos x="30" y="18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66" h="96">
                <a:moveTo>
                  <a:pt x="18" y="96"/>
                </a:moveTo>
                <a:lnTo>
                  <a:pt x="42" y="78"/>
                </a:lnTo>
                <a:lnTo>
                  <a:pt x="60" y="60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6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12" y="84"/>
                </a:lnTo>
                <a:lnTo>
                  <a:pt x="18" y="96"/>
                </a:lnTo>
                <a:lnTo>
                  <a:pt x="18" y="96"/>
                </a:lnTo>
                <a:close/>
                <a:moveTo>
                  <a:pt x="42" y="18"/>
                </a:moveTo>
                <a:lnTo>
                  <a:pt x="54" y="24"/>
                </a:lnTo>
                <a:lnTo>
                  <a:pt x="60" y="36"/>
                </a:lnTo>
                <a:lnTo>
                  <a:pt x="60" y="48"/>
                </a:lnTo>
                <a:lnTo>
                  <a:pt x="54" y="54"/>
                </a:lnTo>
                <a:lnTo>
                  <a:pt x="36" y="72"/>
                </a:lnTo>
                <a:lnTo>
                  <a:pt x="24" y="78"/>
                </a:lnTo>
                <a:lnTo>
                  <a:pt x="24" y="78"/>
                </a:lnTo>
                <a:lnTo>
                  <a:pt x="12" y="48"/>
                </a:lnTo>
                <a:lnTo>
                  <a:pt x="18" y="24"/>
                </a:lnTo>
                <a:lnTo>
                  <a:pt x="30" y="18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ltGray">
          <a:xfrm rot="91736">
            <a:off x="8710613" y="2436813"/>
            <a:ext cx="9525" cy="317182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ltGray">
          <a:xfrm rot="-926223">
            <a:off x="8953500" y="2414588"/>
            <a:ext cx="9525" cy="139858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ltGray">
          <a:xfrm rot="-1140313">
            <a:off x="5467350" y="2882900"/>
            <a:ext cx="9525" cy="322738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ltGray">
          <a:xfrm rot="1114412">
            <a:off x="4376738" y="2890838"/>
            <a:ext cx="9525" cy="336391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ltGray">
          <a:xfrm rot="254676">
            <a:off x="4818063" y="2968625"/>
            <a:ext cx="9525" cy="3025775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ltGray">
          <a:xfrm>
            <a:off x="7559675" y="5700713"/>
            <a:ext cx="1581150" cy="200025"/>
          </a:xfrm>
          <a:custGeom>
            <a:avLst/>
            <a:gdLst/>
            <a:ahLst/>
            <a:cxnLst>
              <a:cxn ang="0">
                <a:pos x="754" y="6"/>
              </a:cxn>
              <a:cxn ang="0">
                <a:pos x="652" y="6"/>
              </a:cxn>
              <a:cxn ang="0">
                <a:pos x="563" y="6"/>
              </a:cxn>
              <a:cxn ang="0">
                <a:pos x="479" y="6"/>
              </a:cxn>
              <a:cxn ang="0">
                <a:pos x="401" y="6"/>
              </a:cxn>
              <a:cxn ang="0">
                <a:pos x="335" y="0"/>
              </a:cxn>
              <a:cxn ang="0">
                <a:pos x="276" y="0"/>
              </a:cxn>
              <a:cxn ang="0">
                <a:pos x="222" y="0"/>
              </a:cxn>
              <a:cxn ang="0">
                <a:pos x="180" y="6"/>
              </a:cxn>
              <a:cxn ang="0">
                <a:pos x="138" y="6"/>
              </a:cxn>
              <a:cxn ang="0">
                <a:pos x="108" y="6"/>
              </a:cxn>
              <a:cxn ang="0">
                <a:pos x="54" y="6"/>
              </a:cxn>
              <a:cxn ang="0">
                <a:pos x="24" y="12"/>
              </a:cxn>
              <a:cxn ang="0">
                <a:pos x="6" y="18"/>
              </a:cxn>
              <a:cxn ang="0">
                <a:pos x="0" y="24"/>
              </a:cxn>
              <a:cxn ang="0">
                <a:pos x="12" y="42"/>
              </a:cxn>
              <a:cxn ang="0">
                <a:pos x="18" y="48"/>
              </a:cxn>
              <a:cxn ang="0">
                <a:pos x="30" y="54"/>
              </a:cxn>
              <a:cxn ang="0">
                <a:pos x="60" y="60"/>
              </a:cxn>
              <a:cxn ang="0">
                <a:pos x="90" y="72"/>
              </a:cxn>
              <a:cxn ang="0">
                <a:pos x="144" y="84"/>
              </a:cxn>
              <a:cxn ang="0">
                <a:pos x="210" y="90"/>
              </a:cxn>
              <a:cxn ang="0">
                <a:pos x="293" y="102"/>
              </a:cxn>
              <a:cxn ang="0">
                <a:pos x="389" y="108"/>
              </a:cxn>
              <a:cxn ang="0">
                <a:pos x="503" y="120"/>
              </a:cxn>
              <a:cxn ang="0">
                <a:pos x="622" y="120"/>
              </a:cxn>
              <a:cxn ang="0">
                <a:pos x="754" y="126"/>
              </a:cxn>
              <a:cxn ang="0">
                <a:pos x="873" y="126"/>
              </a:cxn>
              <a:cxn ang="0">
                <a:pos x="993" y="126"/>
              </a:cxn>
              <a:cxn ang="0">
                <a:pos x="993" y="12"/>
              </a:cxn>
              <a:cxn ang="0">
                <a:pos x="879" y="12"/>
              </a:cxn>
              <a:cxn ang="0">
                <a:pos x="754" y="6"/>
              </a:cxn>
              <a:cxn ang="0">
                <a:pos x="754" y="6"/>
              </a:cxn>
            </a:cxnLst>
            <a:rect l="0" t="0" r="r" b="b"/>
            <a:pathLst>
              <a:path w="993" h="126">
                <a:moveTo>
                  <a:pt x="754" y="6"/>
                </a:moveTo>
                <a:lnTo>
                  <a:pt x="652" y="6"/>
                </a:lnTo>
                <a:lnTo>
                  <a:pt x="563" y="6"/>
                </a:lnTo>
                <a:lnTo>
                  <a:pt x="479" y="6"/>
                </a:lnTo>
                <a:lnTo>
                  <a:pt x="401" y="6"/>
                </a:lnTo>
                <a:lnTo>
                  <a:pt x="335" y="0"/>
                </a:lnTo>
                <a:lnTo>
                  <a:pt x="276" y="0"/>
                </a:lnTo>
                <a:lnTo>
                  <a:pt x="222" y="0"/>
                </a:lnTo>
                <a:lnTo>
                  <a:pt x="180" y="6"/>
                </a:lnTo>
                <a:lnTo>
                  <a:pt x="138" y="6"/>
                </a:lnTo>
                <a:lnTo>
                  <a:pt x="108" y="6"/>
                </a:lnTo>
                <a:lnTo>
                  <a:pt x="54" y="6"/>
                </a:lnTo>
                <a:lnTo>
                  <a:pt x="24" y="12"/>
                </a:lnTo>
                <a:lnTo>
                  <a:pt x="6" y="18"/>
                </a:lnTo>
                <a:lnTo>
                  <a:pt x="0" y="24"/>
                </a:lnTo>
                <a:lnTo>
                  <a:pt x="12" y="42"/>
                </a:lnTo>
                <a:lnTo>
                  <a:pt x="18" y="48"/>
                </a:lnTo>
                <a:lnTo>
                  <a:pt x="30" y="54"/>
                </a:lnTo>
                <a:lnTo>
                  <a:pt x="60" y="60"/>
                </a:lnTo>
                <a:lnTo>
                  <a:pt x="90" y="72"/>
                </a:lnTo>
                <a:lnTo>
                  <a:pt x="144" y="84"/>
                </a:lnTo>
                <a:lnTo>
                  <a:pt x="210" y="90"/>
                </a:lnTo>
                <a:lnTo>
                  <a:pt x="293" y="102"/>
                </a:lnTo>
                <a:lnTo>
                  <a:pt x="389" y="108"/>
                </a:lnTo>
                <a:lnTo>
                  <a:pt x="503" y="120"/>
                </a:lnTo>
                <a:lnTo>
                  <a:pt x="622" y="120"/>
                </a:lnTo>
                <a:lnTo>
                  <a:pt x="754" y="126"/>
                </a:lnTo>
                <a:lnTo>
                  <a:pt x="873" y="126"/>
                </a:lnTo>
                <a:lnTo>
                  <a:pt x="993" y="126"/>
                </a:lnTo>
                <a:lnTo>
                  <a:pt x="993" y="12"/>
                </a:lnTo>
                <a:lnTo>
                  <a:pt x="879" y="12"/>
                </a:lnTo>
                <a:lnTo>
                  <a:pt x="754" y="6"/>
                </a:lnTo>
                <a:lnTo>
                  <a:pt x="754" y="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ltGray">
          <a:xfrm>
            <a:off x="7597775" y="5786438"/>
            <a:ext cx="1543050" cy="38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54"/>
              </a:cxn>
              <a:cxn ang="0">
                <a:pos x="66" y="96"/>
              </a:cxn>
              <a:cxn ang="0">
                <a:pos x="120" y="137"/>
              </a:cxn>
              <a:cxn ang="0">
                <a:pos x="198" y="173"/>
              </a:cxn>
              <a:cxn ang="0">
                <a:pos x="293" y="203"/>
              </a:cxn>
              <a:cxn ang="0">
                <a:pos x="353" y="215"/>
              </a:cxn>
              <a:cxn ang="0">
                <a:pos x="413" y="227"/>
              </a:cxn>
              <a:cxn ang="0">
                <a:pos x="479" y="233"/>
              </a:cxn>
              <a:cxn ang="0">
                <a:pos x="556" y="239"/>
              </a:cxn>
              <a:cxn ang="0">
                <a:pos x="634" y="245"/>
              </a:cxn>
              <a:cxn ang="0">
                <a:pos x="724" y="245"/>
              </a:cxn>
              <a:cxn ang="0">
                <a:pos x="855" y="245"/>
              </a:cxn>
              <a:cxn ang="0">
                <a:pos x="969" y="239"/>
              </a:cxn>
              <a:cxn ang="0">
                <a:pos x="969" y="60"/>
              </a:cxn>
              <a:cxn ang="0">
                <a:pos x="700" y="60"/>
              </a:cxn>
              <a:cxn ang="0">
                <a:pos x="503" y="54"/>
              </a:cxn>
              <a:cxn ang="0">
                <a:pos x="317" y="42"/>
              </a:cxn>
              <a:cxn ang="0">
                <a:pos x="150" y="24"/>
              </a:cxn>
              <a:cxn ang="0">
                <a:pos x="72" y="1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69" h="245">
                <a:moveTo>
                  <a:pt x="0" y="0"/>
                </a:moveTo>
                <a:lnTo>
                  <a:pt x="24" y="54"/>
                </a:lnTo>
                <a:lnTo>
                  <a:pt x="66" y="96"/>
                </a:lnTo>
                <a:lnTo>
                  <a:pt x="120" y="137"/>
                </a:lnTo>
                <a:lnTo>
                  <a:pt x="198" y="173"/>
                </a:lnTo>
                <a:lnTo>
                  <a:pt x="293" y="203"/>
                </a:lnTo>
                <a:lnTo>
                  <a:pt x="353" y="215"/>
                </a:lnTo>
                <a:lnTo>
                  <a:pt x="413" y="227"/>
                </a:lnTo>
                <a:lnTo>
                  <a:pt x="479" y="233"/>
                </a:lnTo>
                <a:lnTo>
                  <a:pt x="556" y="239"/>
                </a:lnTo>
                <a:lnTo>
                  <a:pt x="634" y="245"/>
                </a:lnTo>
                <a:lnTo>
                  <a:pt x="724" y="245"/>
                </a:lnTo>
                <a:lnTo>
                  <a:pt x="855" y="245"/>
                </a:lnTo>
                <a:lnTo>
                  <a:pt x="969" y="239"/>
                </a:lnTo>
                <a:lnTo>
                  <a:pt x="969" y="60"/>
                </a:lnTo>
                <a:lnTo>
                  <a:pt x="700" y="60"/>
                </a:lnTo>
                <a:lnTo>
                  <a:pt x="503" y="54"/>
                </a:lnTo>
                <a:lnTo>
                  <a:pt x="317" y="42"/>
                </a:lnTo>
                <a:lnTo>
                  <a:pt x="150" y="24"/>
                </a:lnTo>
                <a:lnTo>
                  <a:pt x="72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ltGray">
          <a:xfrm>
            <a:off x="7626350" y="5700713"/>
            <a:ext cx="1514475" cy="142875"/>
          </a:xfrm>
          <a:custGeom>
            <a:avLst/>
            <a:gdLst/>
            <a:ahLst/>
            <a:cxnLst>
              <a:cxn ang="0">
                <a:pos x="700" y="0"/>
              </a:cxn>
              <a:cxn ang="0">
                <a:pos x="598" y="0"/>
              </a:cxn>
              <a:cxn ang="0">
                <a:pos x="515" y="0"/>
              </a:cxn>
              <a:cxn ang="0">
                <a:pos x="431" y="0"/>
              </a:cxn>
              <a:cxn ang="0">
                <a:pos x="365" y="0"/>
              </a:cxn>
              <a:cxn ang="0">
                <a:pos x="299" y="0"/>
              </a:cxn>
              <a:cxn ang="0">
                <a:pos x="245" y="0"/>
              </a:cxn>
              <a:cxn ang="0">
                <a:pos x="198" y="0"/>
              </a:cxn>
              <a:cxn ang="0">
                <a:pos x="162" y="0"/>
              </a:cxn>
              <a:cxn ang="0">
                <a:pos x="126" y="6"/>
              </a:cxn>
              <a:cxn ang="0">
                <a:pos x="96" y="6"/>
              </a:cxn>
              <a:cxn ang="0">
                <a:pos x="54" y="12"/>
              </a:cxn>
              <a:cxn ang="0">
                <a:pos x="30" y="12"/>
              </a:cxn>
              <a:cxn ang="0">
                <a:pos x="12" y="18"/>
              </a:cxn>
              <a:cxn ang="0">
                <a:pos x="6" y="18"/>
              </a:cxn>
              <a:cxn ang="0">
                <a:pos x="0" y="24"/>
              </a:cxn>
              <a:cxn ang="0">
                <a:pos x="6" y="30"/>
              </a:cxn>
              <a:cxn ang="0">
                <a:pos x="24" y="36"/>
              </a:cxn>
              <a:cxn ang="0">
                <a:pos x="54" y="42"/>
              </a:cxn>
              <a:cxn ang="0">
                <a:pos x="102" y="54"/>
              </a:cxn>
              <a:cxn ang="0">
                <a:pos x="168" y="60"/>
              </a:cxn>
              <a:cxn ang="0">
                <a:pos x="251" y="66"/>
              </a:cxn>
              <a:cxn ang="0">
                <a:pos x="341" y="78"/>
              </a:cxn>
              <a:cxn ang="0">
                <a:pos x="449" y="84"/>
              </a:cxn>
              <a:cxn ang="0">
                <a:pos x="568" y="84"/>
              </a:cxn>
              <a:cxn ang="0">
                <a:pos x="694" y="90"/>
              </a:cxn>
              <a:cxn ang="0">
                <a:pos x="825" y="90"/>
              </a:cxn>
              <a:cxn ang="0">
                <a:pos x="951" y="90"/>
              </a:cxn>
              <a:cxn ang="0">
                <a:pos x="951" y="6"/>
              </a:cxn>
              <a:cxn ang="0">
                <a:pos x="831" y="6"/>
              </a:cxn>
              <a:cxn ang="0">
                <a:pos x="772" y="6"/>
              </a:cxn>
              <a:cxn ang="0">
                <a:pos x="700" y="0"/>
              </a:cxn>
              <a:cxn ang="0">
                <a:pos x="700" y="0"/>
              </a:cxn>
            </a:cxnLst>
            <a:rect l="0" t="0" r="r" b="b"/>
            <a:pathLst>
              <a:path w="951" h="90">
                <a:moveTo>
                  <a:pt x="700" y="0"/>
                </a:moveTo>
                <a:lnTo>
                  <a:pt x="598" y="0"/>
                </a:lnTo>
                <a:lnTo>
                  <a:pt x="515" y="0"/>
                </a:lnTo>
                <a:lnTo>
                  <a:pt x="431" y="0"/>
                </a:lnTo>
                <a:lnTo>
                  <a:pt x="365" y="0"/>
                </a:lnTo>
                <a:lnTo>
                  <a:pt x="299" y="0"/>
                </a:lnTo>
                <a:lnTo>
                  <a:pt x="245" y="0"/>
                </a:lnTo>
                <a:lnTo>
                  <a:pt x="198" y="0"/>
                </a:lnTo>
                <a:lnTo>
                  <a:pt x="162" y="0"/>
                </a:lnTo>
                <a:lnTo>
                  <a:pt x="126" y="6"/>
                </a:lnTo>
                <a:lnTo>
                  <a:pt x="96" y="6"/>
                </a:lnTo>
                <a:lnTo>
                  <a:pt x="54" y="12"/>
                </a:lnTo>
                <a:lnTo>
                  <a:pt x="30" y="12"/>
                </a:lnTo>
                <a:lnTo>
                  <a:pt x="12" y="18"/>
                </a:lnTo>
                <a:lnTo>
                  <a:pt x="6" y="18"/>
                </a:lnTo>
                <a:lnTo>
                  <a:pt x="0" y="24"/>
                </a:lnTo>
                <a:lnTo>
                  <a:pt x="6" y="30"/>
                </a:lnTo>
                <a:lnTo>
                  <a:pt x="24" y="36"/>
                </a:lnTo>
                <a:lnTo>
                  <a:pt x="54" y="42"/>
                </a:lnTo>
                <a:lnTo>
                  <a:pt x="102" y="54"/>
                </a:lnTo>
                <a:lnTo>
                  <a:pt x="168" y="60"/>
                </a:lnTo>
                <a:lnTo>
                  <a:pt x="251" y="66"/>
                </a:lnTo>
                <a:lnTo>
                  <a:pt x="341" y="78"/>
                </a:lnTo>
                <a:lnTo>
                  <a:pt x="449" y="84"/>
                </a:lnTo>
                <a:lnTo>
                  <a:pt x="568" y="84"/>
                </a:lnTo>
                <a:lnTo>
                  <a:pt x="694" y="90"/>
                </a:lnTo>
                <a:lnTo>
                  <a:pt x="825" y="90"/>
                </a:lnTo>
                <a:lnTo>
                  <a:pt x="951" y="90"/>
                </a:lnTo>
                <a:lnTo>
                  <a:pt x="951" y="6"/>
                </a:lnTo>
                <a:lnTo>
                  <a:pt x="831" y="6"/>
                </a:lnTo>
                <a:lnTo>
                  <a:pt x="772" y="6"/>
                </a:lnTo>
                <a:lnTo>
                  <a:pt x="700" y="0"/>
                </a:lnTo>
                <a:lnTo>
                  <a:pt x="700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ltGray">
          <a:xfrm>
            <a:off x="4856163" y="2446338"/>
            <a:ext cx="161925" cy="246062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0" y="12"/>
              </a:cxn>
              <a:cxn ang="0">
                <a:pos x="30" y="72"/>
              </a:cxn>
              <a:cxn ang="0">
                <a:pos x="30" y="155"/>
              </a:cxn>
              <a:cxn ang="0">
                <a:pos x="72" y="155"/>
              </a:cxn>
              <a:cxn ang="0">
                <a:pos x="72" y="66"/>
              </a:cxn>
              <a:cxn ang="0">
                <a:pos x="102" y="0"/>
              </a:cxn>
              <a:cxn ang="0">
                <a:pos x="102" y="0"/>
              </a:cxn>
            </a:cxnLst>
            <a:rect l="0" t="0" r="r" b="b"/>
            <a:pathLst>
              <a:path w="102" h="155">
                <a:moveTo>
                  <a:pt x="102" y="0"/>
                </a:moveTo>
                <a:lnTo>
                  <a:pt x="0" y="12"/>
                </a:lnTo>
                <a:lnTo>
                  <a:pt x="30" y="72"/>
                </a:lnTo>
                <a:lnTo>
                  <a:pt x="30" y="155"/>
                </a:lnTo>
                <a:lnTo>
                  <a:pt x="72" y="155"/>
                </a:lnTo>
                <a:lnTo>
                  <a:pt x="72" y="66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29" name="Freeform 17"/>
          <p:cNvSpPr>
            <a:spLocks noEditPoints="1"/>
          </p:cNvSpPr>
          <p:nvPr/>
        </p:nvSpPr>
        <p:spPr bwMode="ltGray">
          <a:xfrm>
            <a:off x="4856163" y="2682875"/>
            <a:ext cx="142875" cy="152400"/>
          </a:xfrm>
          <a:custGeom>
            <a:avLst/>
            <a:gdLst/>
            <a:ahLst/>
            <a:cxnLst>
              <a:cxn ang="0">
                <a:pos x="48" y="96"/>
              </a:cxn>
              <a:cxn ang="0">
                <a:pos x="72" y="72"/>
              </a:cxn>
              <a:cxn ang="0">
                <a:pos x="84" y="48"/>
              </a:cxn>
              <a:cxn ang="0">
                <a:pos x="90" y="36"/>
              </a:cxn>
              <a:cxn ang="0">
                <a:pos x="84" y="24"/>
              </a:cxn>
              <a:cxn ang="0">
                <a:pos x="66" y="6"/>
              </a:cxn>
              <a:cxn ang="0">
                <a:pos x="42" y="0"/>
              </a:cxn>
              <a:cxn ang="0">
                <a:pos x="24" y="0"/>
              </a:cxn>
              <a:cxn ang="0">
                <a:pos x="12" y="12"/>
              </a:cxn>
              <a:cxn ang="0">
                <a:pos x="6" y="24"/>
              </a:cxn>
              <a:cxn ang="0">
                <a:pos x="0" y="36"/>
              </a:cxn>
              <a:cxn ang="0">
                <a:pos x="12" y="66"/>
              </a:cxn>
              <a:cxn ang="0">
                <a:pos x="30" y="84"/>
              </a:cxn>
              <a:cxn ang="0">
                <a:pos x="48" y="96"/>
              </a:cxn>
              <a:cxn ang="0">
                <a:pos x="48" y="96"/>
              </a:cxn>
              <a:cxn ang="0">
                <a:pos x="48" y="12"/>
              </a:cxn>
              <a:cxn ang="0">
                <a:pos x="66" y="18"/>
              </a:cxn>
              <a:cxn ang="0">
                <a:pos x="72" y="24"/>
              </a:cxn>
              <a:cxn ang="0">
                <a:pos x="72" y="36"/>
              </a:cxn>
              <a:cxn ang="0">
                <a:pos x="72" y="48"/>
              </a:cxn>
              <a:cxn ang="0">
                <a:pos x="54" y="66"/>
              </a:cxn>
              <a:cxn ang="0">
                <a:pos x="48" y="78"/>
              </a:cxn>
              <a:cxn ang="0">
                <a:pos x="30" y="66"/>
              </a:cxn>
              <a:cxn ang="0">
                <a:pos x="24" y="48"/>
              </a:cxn>
              <a:cxn ang="0">
                <a:pos x="18" y="30"/>
              </a:cxn>
              <a:cxn ang="0">
                <a:pos x="30" y="12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90" h="96">
                <a:moveTo>
                  <a:pt x="48" y="96"/>
                </a:moveTo>
                <a:lnTo>
                  <a:pt x="72" y="72"/>
                </a:lnTo>
                <a:lnTo>
                  <a:pt x="84" y="48"/>
                </a:lnTo>
                <a:lnTo>
                  <a:pt x="90" y="36"/>
                </a:lnTo>
                <a:lnTo>
                  <a:pt x="84" y="24"/>
                </a:lnTo>
                <a:lnTo>
                  <a:pt x="66" y="6"/>
                </a:lnTo>
                <a:lnTo>
                  <a:pt x="42" y="0"/>
                </a:lnTo>
                <a:lnTo>
                  <a:pt x="24" y="0"/>
                </a:lnTo>
                <a:lnTo>
                  <a:pt x="12" y="12"/>
                </a:lnTo>
                <a:lnTo>
                  <a:pt x="6" y="24"/>
                </a:lnTo>
                <a:lnTo>
                  <a:pt x="0" y="36"/>
                </a:lnTo>
                <a:lnTo>
                  <a:pt x="12" y="66"/>
                </a:lnTo>
                <a:lnTo>
                  <a:pt x="30" y="84"/>
                </a:lnTo>
                <a:lnTo>
                  <a:pt x="48" y="96"/>
                </a:lnTo>
                <a:lnTo>
                  <a:pt x="48" y="96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24"/>
                </a:lnTo>
                <a:lnTo>
                  <a:pt x="72" y="36"/>
                </a:lnTo>
                <a:lnTo>
                  <a:pt x="72" y="48"/>
                </a:lnTo>
                <a:lnTo>
                  <a:pt x="54" y="66"/>
                </a:lnTo>
                <a:lnTo>
                  <a:pt x="48" y="78"/>
                </a:lnTo>
                <a:lnTo>
                  <a:pt x="30" y="66"/>
                </a:lnTo>
                <a:lnTo>
                  <a:pt x="24" y="48"/>
                </a:lnTo>
                <a:lnTo>
                  <a:pt x="18" y="30"/>
                </a:lnTo>
                <a:lnTo>
                  <a:pt x="30" y="12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0" name="Freeform 18"/>
          <p:cNvSpPr>
            <a:spLocks noEditPoints="1"/>
          </p:cNvSpPr>
          <p:nvPr/>
        </p:nvSpPr>
        <p:spPr bwMode="ltGray">
          <a:xfrm>
            <a:off x="4856163" y="2806700"/>
            <a:ext cx="142875" cy="17145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2" y="102"/>
              </a:cxn>
              <a:cxn ang="0">
                <a:pos x="24" y="108"/>
              </a:cxn>
              <a:cxn ang="0">
                <a:pos x="54" y="108"/>
              </a:cxn>
              <a:cxn ang="0">
                <a:pos x="78" y="96"/>
              </a:cxn>
              <a:cxn ang="0">
                <a:pos x="90" y="72"/>
              </a:cxn>
              <a:cxn ang="0">
                <a:pos x="84" y="42"/>
              </a:cxn>
              <a:cxn ang="0">
                <a:pos x="66" y="24"/>
              </a:cxn>
              <a:cxn ang="0">
                <a:pos x="54" y="12"/>
              </a:cxn>
              <a:cxn ang="0">
                <a:pos x="48" y="6"/>
              </a:cxn>
              <a:cxn ang="0">
                <a:pos x="48" y="6"/>
              </a:cxn>
              <a:cxn ang="0">
                <a:pos x="48" y="0"/>
              </a:cxn>
              <a:cxn ang="0">
                <a:pos x="24" y="24"/>
              </a:cxn>
              <a:cxn ang="0">
                <a:pos x="6" y="48"/>
              </a:cxn>
              <a:cxn ang="0">
                <a:pos x="0" y="66"/>
              </a:cxn>
              <a:cxn ang="0">
                <a:pos x="0" y="90"/>
              </a:cxn>
              <a:cxn ang="0">
                <a:pos x="0" y="90"/>
              </a:cxn>
              <a:cxn ang="0">
                <a:pos x="12" y="66"/>
              </a:cxn>
              <a:cxn ang="0">
                <a:pos x="18" y="48"/>
              </a:cxn>
              <a:cxn ang="0">
                <a:pos x="30" y="36"/>
              </a:cxn>
              <a:cxn ang="0">
                <a:pos x="42" y="24"/>
              </a:cxn>
              <a:cxn ang="0">
                <a:pos x="48" y="18"/>
              </a:cxn>
              <a:cxn ang="0">
                <a:pos x="66" y="30"/>
              </a:cxn>
              <a:cxn ang="0">
                <a:pos x="72" y="48"/>
              </a:cxn>
              <a:cxn ang="0">
                <a:pos x="78" y="72"/>
              </a:cxn>
              <a:cxn ang="0">
                <a:pos x="78" y="84"/>
              </a:cxn>
              <a:cxn ang="0">
                <a:pos x="66" y="96"/>
              </a:cxn>
              <a:cxn ang="0">
                <a:pos x="42" y="102"/>
              </a:cxn>
              <a:cxn ang="0">
                <a:pos x="30" y="96"/>
              </a:cxn>
              <a:cxn ang="0">
                <a:pos x="18" y="90"/>
              </a:cxn>
              <a:cxn ang="0">
                <a:pos x="12" y="78"/>
              </a:cxn>
              <a:cxn ang="0">
                <a:pos x="12" y="66"/>
              </a:cxn>
              <a:cxn ang="0">
                <a:pos x="12" y="66"/>
              </a:cxn>
            </a:cxnLst>
            <a:rect l="0" t="0" r="r" b="b"/>
            <a:pathLst>
              <a:path w="90" h="108">
                <a:moveTo>
                  <a:pt x="0" y="90"/>
                </a:moveTo>
                <a:lnTo>
                  <a:pt x="12" y="102"/>
                </a:lnTo>
                <a:lnTo>
                  <a:pt x="24" y="108"/>
                </a:lnTo>
                <a:lnTo>
                  <a:pt x="54" y="108"/>
                </a:lnTo>
                <a:lnTo>
                  <a:pt x="78" y="96"/>
                </a:lnTo>
                <a:lnTo>
                  <a:pt x="90" y="72"/>
                </a:lnTo>
                <a:lnTo>
                  <a:pt x="84" y="42"/>
                </a:lnTo>
                <a:lnTo>
                  <a:pt x="66" y="24"/>
                </a:lnTo>
                <a:lnTo>
                  <a:pt x="54" y="12"/>
                </a:lnTo>
                <a:lnTo>
                  <a:pt x="48" y="6"/>
                </a:lnTo>
                <a:lnTo>
                  <a:pt x="48" y="6"/>
                </a:lnTo>
                <a:lnTo>
                  <a:pt x="48" y="0"/>
                </a:lnTo>
                <a:lnTo>
                  <a:pt x="24" y="24"/>
                </a:lnTo>
                <a:lnTo>
                  <a:pt x="6" y="48"/>
                </a:lnTo>
                <a:lnTo>
                  <a:pt x="0" y="66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12" y="66"/>
                </a:moveTo>
                <a:lnTo>
                  <a:pt x="18" y="48"/>
                </a:lnTo>
                <a:lnTo>
                  <a:pt x="30" y="36"/>
                </a:lnTo>
                <a:lnTo>
                  <a:pt x="42" y="24"/>
                </a:lnTo>
                <a:lnTo>
                  <a:pt x="48" y="18"/>
                </a:lnTo>
                <a:lnTo>
                  <a:pt x="66" y="30"/>
                </a:lnTo>
                <a:lnTo>
                  <a:pt x="72" y="48"/>
                </a:lnTo>
                <a:lnTo>
                  <a:pt x="78" y="72"/>
                </a:lnTo>
                <a:lnTo>
                  <a:pt x="78" y="84"/>
                </a:lnTo>
                <a:lnTo>
                  <a:pt x="66" y="96"/>
                </a:lnTo>
                <a:lnTo>
                  <a:pt x="42" y="102"/>
                </a:lnTo>
                <a:lnTo>
                  <a:pt x="30" y="96"/>
                </a:lnTo>
                <a:lnTo>
                  <a:pt x="18" y="90"/>
                </a:lnTo>
                <a:lnTo>
                  <a:pt x="12" y="78"/>
                </a:lnTo>
                <a:lnTo>
                  <a:pt x="12" y="66"/>
                </a:lnTo>
                <a:lnTo>
                  <a:pt x="12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ltGray">
          <a:xfrm>
            <a:off x="8683625" y="1912938"/>
            <a:ext cx="161925" cy="247650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0" y="6"/>
              </a:cxn>
              <a:cxn ang="0">
                <a:pos x="30" y="72"/>
              </a:cxn>
              <a:cxn ang="0">
                <a:pos x="30" y="156"/>
              </a:cxn>
              <a:cxn ang="0">
                <a:pos x="72" y="156"/>
              </a:cxn>
              <a:cxn ang="0">
                <a:pos x="72" y="66"/>
              </a:cxn>
              <a:cxn ang="0">
                <a:pos x="102" y="0"/>
              </a:cxn>
              <a:cxn ang="0">
                <a:pos x="102" y="0"/>
              </a:cxn>
            </a:cxnLst>
            <a:rect l="0" t="0" r="r" b="b"/>
            <a:pathLst>
              <a:path w="102" h="156">
                <a:moveTo>
                  <a:pt x="102" y="0"/>
                </a:moveTo>
                <a:lnTo>
                  <a:pt x="0" y="6"/>
                </a:lnTo>
                <a:lnTo>
                  <a:pt x="30" y="72"/>
                </a:lnTo>
                <a:lnTo>
                  <a:pt x="30" y="156"/>
                </a:lnTo>
                <a:lnTo>
                  <a:pt x="72" y="156"/>
                </a:lnTo>
                <a:lnTo>
                  <a:pt x="72" y="66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2" name="Freeform 20"/>
          <p:cNvSpPr>
            <a:spLocks noEditPoints="1"/>
          </p:cNvSpPr>
          <p:nvPr/>
        </p:nvSpPr>
        <p:spPr bwMode="ltGray">
          <a:xfrm>
            <a:off x="8693150" y="2141538"/>
            <a:ext cx="133350" cy="152400"/>
          </a:xfrm>
          <a:custGeom>
            <a:avLst/>
            <a:gdLst/>
            <a:ahLst/>
            <a:cxnLst>
              <a:cxn ang="0">
                <a:pos x="42" y="96"/>
              </a:cxn>
              <a:cxn ang="0">
                <a:pos x="66" y="78"/>
              </a:cxn>
              <a:cxn ang="0">
                <a:pos x="84" y="54"/>
              </a:cxn>
              <a:cxn ang="0">
                <a:pos x="84" y="30"/>
              </a:cxn>
              <a:cxn ang="0">
                <a:pos x="66" y="6"/>
              </a:cxn>
              <a:cxn ang="0">
                <a:pos x="42" y="0"/>
              </a:cxn>
              <a:cxn ang="0">
                <a:pos x="24" y="6"/>
              </a:cxn>
              <a:cxn ang="0">
                <a:pos x="12" y="18"/>
              </a:cxn>
              <a:cxn ang="0">
                <a:pos x="6" y="30"/>
              </a:cxn>
              <a:cxn ang="0">
                <a:pos x="0" y="42"/>
              </a:cxn>
              <a:cxn ang="0">
                <a:pos x="12" y="66"/>
              </a:cxn>
              <a:cxn ang="0">
                <a:pos x="30" y="84"/>
              </a:cxn>
              <a:cxn ang="0">
                <a:pos x="42" y="96"/>
              </a:cxn>
              <a:cxn ang="0">
                <a:pos x="42" y="96"/>
              </a:cxn>
              <a:cxn ang="0">
                <a:pos x="48" y="12"/>
              </a:cxn>
              <a:cxn ang="0">
                <a:pos x="66" y="18"/>
              </a:cxn>
              <a:cxn ang="0">
                <a:pos x="72" y="30"/>
              </a:cxn>
              <a:cxn ang="0">
                <a:pos x="72" y="42"/>
              </a:cxn>
              <a:cxn ang="0">
                <a:pos x="66" y="54"/>
              </a:cxn>
              <a:cxn ang="0">
                <a:pos x="54" y="72"/>
              </a:cxn>
              <a:cxn ang="0">
                <a:pos x="42" y="84"/>
              </a:cxn>
              <a:cxn ang="0">
                <a:pos x="42" y="84"/>
              </a:cxn>
              <a:cxn ang="0">
                <a:pos x="30" y="72"/>
              </a:cxn>
              <a:cxn ang="0">
                <a:pos x="18" y="54"/>
              </a:cxn>
              <a:cxn ang="0">
                <a:pos x="18" y="30"/>
              </a:cxn>
              <a:cxn ang="0">
                <a:pos x="30" y="18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84" h="96">
                <a:moveTo>
                  <a:pt x="42" y="96"/>
                </a:moveTo>
                <a:lnTo>
                  <a:pt x="66" y="78"/>
                </a:lnTo>
                <a:lnTo>
                  <a:pt x="84" y="54"/>
                </a:lnTo>
                <a:lnTo>
                  <a:pt x="84" y="30"/>
                </a:lnTo>
                <a:lnTo>
                  <a:pt x="66" y="6"/>
                </a:lnTo>
                <a:lnTo>
                  <a:pt x="42" y="0"/>
                </a:lnTo>
                <a:lnTo>
                  <a:pt x="24" y="6"/>
                </a:lnTo>
                <a:lnTo>
                  <a:pt x="12" y="18"/>
                </a:lnTo>
                <a:lnTo>
                  <a:pt x="6" y="30"/>
                </a:lnTo>
                <a:lnTo>
                  <a:pt x="0" y="42"/>
                </a:lnTo>
                <a:lnTo>
                  <a:pt x="12" y="66"/>
                </a:lnTo>
                <a:lnTo>
                  <a:pt x="30" y="84"/>
                </a:lnTo>
                <a:lnTo>
                  <a:pt x="42" y="96"/>
                </a:lnTo>
                <a:lnTo>
                  <a:pt x="42" y="96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30"/>
                </a:lnTo>
                <a:lnTo>
                  <a:pt x="72" y="42"/>
                </a:lnTo>
                <a:lnTo>
                  <a:pt x="66" y="54"/>
                </a:lnTo>
                <a:lnTo>
                  <a:pt x="54" y="72"/>
                </a:lnTo>
                <a:lnTo>
                  <a:pt x="42" y="84"/>
                </a:lnTo>
                <a:lnTo>
                  <a:pt x="42" y="84"/>
                </a:lnTo>
                <a:lnTo>
                  <a:pt x="30" y="72"/>
                </a:lnTo>
                <a:lnTo>
                  <a:pt x="18" y="54"/>
                </a:lnTo>
                <a:lnTo>
                  <a:pt x="18" y="30"/>
                </a:lnTo>
                <a:lnTo>
                  <a:pt x="30" y="18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3" name="Freeform 21"/>
          <p:cNvSpPr>
            <a:spLocks noEditPoints="1"/>
          </p:cNvSpPr>
          <p:nvPr/>
        </p:nvSpPr>
        <p:spPr bwMode="ltGray">
          <a:xfrm>
            <a:off x="8683625" y="2274888"/>
            <a:ext cx="142875" cy="171450"/>
          </a:xfrm>
          <a:custGeom>
            <a:avLst/>
            <a:gdLst/>
            <a:ahLst/>
            <a:cxnLst>
              <a:cxn ang="0">
                <a:pos x="6" y="90"/>
              </a:cxn>
              <a:cxn ang="0">
                <a:pos x="18" y="102"/>
              </a:cxn>
              <a:cxn ang="0">
                <a:pos x="30" y="108"/>
              </a:cxn>
              <a:cxn ang="0">
                <a:pos x="60" y="108"/>
              </a:cxn>
              <a:cxn ang="0">
                <a:pos x="84" y="96"/>
              </a:cxn>
              <a:cxn ang="0">
                <a:pos x="90" y="84"/>
              </a:cxn>
              <a:cxn ang="0">
                <a:pos x="90" y="66"/>
              </a:cxn>
              <a:cxn ang="0">
                <a:pos x="84" y="36"/>
              </a:cxn>
              <a:cxn ang="0">
                <a:pos x="72" y="18"/>
              </a:cxn>
              <a:cxn ang="0">
                <a:pos x="60" y="6"/>
              </a:cxn>
              <a:cxn ang="0">
                <a:pos x="54" y="0"/>
              </a:cxn>
              <a:cxn ang="0">
                <a:pos x="54" y="0"/>
              </a:cxn>
              <a:cxn ang="0">
                <a:pos x="48" y="0"/>
              </a:cxn>
              <a:cxn ang="0">
                <a:pos x="24" y="24"/>
              </a:cxn>
              <a:cxn ang="0">
                <a:pos x="12" y="48"/>
              </a:cxn>
              <a:cxn ang="0">
                <a:pos x="0" y="66"/>
              </a:cxn>
              <a:cxn ang="0">
                <a:pos x="6" y="90"/>
              </a:cxn>
              <a:cxn ang="0">
                <a:pos x="6" y="90"/>
              </a:cxn>
              <a:cxn ang="0">
                <a:pos x="18" y="66"/>
              </a:cxn>
              <a:cxn ang="0">
                <a:pos x="24" y="48"/>
              </a:cxn>
              <a:cxn ang="0">
                <a:pos x="36" y="30"/>
              </a:cxn>
              <a:cxn ang="0">
                <a:pos x="42" y="18"/>
              </a:cxn>
              <a:cxn ang="0">
                <a:pos x="48" y="12"/>
              </a:cxn>
              <a:cxn ang="0">
                <a:pos x="78" y="42"/>
              </a:cxn>
              <a:cxn ang="0">
                <a:pos x="84" y="66"/>
              </a:cxn>
              <a:cxn ang="0">
                <a:pos x="66" y="90"/>
              </a:cxn>
              <a:cxn ang="0">
                <a:pos x="54" y="96"/>
              </a:cxn>
              <a:cxn ang="0">
                <a:pos x="42" y="96"/>
              </a:cxn>
              <a:cxn ang="0">
                <a:pos x="30" y="96"/>
              </a:cxn>
              <a:cxn ang="0">
                <a:pos x="24" y="84"/>
              </a:cxn>
              <a:cxn ang="0">
                <a:pos x="18" y="78"/>
              </a:cxn>
              <a:cxn ang="0">
                <a:pos x="18" y="66"/>
              </a:cxn>
              <a:cxn ang="0">
                <a:pos x="18" y="66"/>
              </a:cxn>
            </a:cxnLst>
            <a:rect l="0" t="0" r="r" b="b"/>
            <a:pathLst>
              <a:path w="90" h="108">
                <a:moveTo>
                  <a:pt x="6" y="90"/>
                </a:moveTo>
                <a:lnTo>
                  <a:pt x="18" y="102"/>
                </a:lnTo>
                <a:lnTo>
                  <a:pt x="30" y="108"/>
                </a:lnTo>
                <a:lnTo>
                  <a:pt x="60" y="108"/>
                </a:lnTo>
                <a:lnTo>
                  <a:pt x="84" y="96"/>
                </a:lnTo>
                <a:lnTo>
                  <a:pt x="90" y="84"/>
                </a:lnTo>
                <a:lnTo>
                  <a:pt x="90" y="66"/>
                </a:lnTo>
                <a:lnTo>
                  <a:pt x="84" y="36"/>
                </a:lnTo>
                <a:lnTo>
                  <a:pt x="72" y="18"/>
                </a:lnTo>
                <a:lnTo>
                  <a:pt x="60" y="6"/>
                </a:lnTo>
                <a:lnTo>
                  <a:pt x="54" y="0"/>
                </a:lnTo>
                <a:lnTo>
                  <a:pt x="54" y="0"/>
                </a:lnTo>
                <a:lnTo>
                  <a:pt x="48" y="0"/>
                </a:lnTo>
                <a:lnTo>
                  <a:pt x="24" y="24"/>
                </a:lnTo>
                <a:lnTo>
                  <a:pt x="12" y="48"/>
                </a:lnTo>
                <a:lnTo>
                  <a:pt x="0" y="66"/>
                </a:lnTo>
                <a:lnTo>
                  <a:pt x="6" y="90"/>
                </a:lnTo>
                <a:lnTo>
                  <a:pt x="6" y="90"/>
                </a:lnTo>
                <a:close/>
                <a:moveTo>
                  <a:pt x="18" y="66"/>
                </a:moveTo>
                <a:lnTo>
                  <a:pt x="24" y="48"/>
                </a:lnTo>
                <a:lnTo>
                  <a:pt x="36" y="30"/>
                </a:lnTo>
                <a:lnTo>
                  <a:pt x="42" y="18"/>
                </a:lnTo>
                <a:lnTo>
                  <a:pt x="48" y="12"/>
                </a:lnTo>
                <a:lnTo>
                  <a:pt x="78" y="42"/>
                </a:lnTo>
                <a:lnTo>
                  <a:pt x="84" y="66"/>
                </a:lnTo>
                <a:lnTo>
                  <a:pt x="66" y="90"/>
                </a:lnTo>
                <a:lnTo>
                  <a:pt x="54" y="96"/>
                </a:lnTo>
                <a:lnTo>
                  <a:pt x="42" y="96"/>
                </a:lnTo>
                <a:lnTo>
                  <a:pt x="30" y="96"/>
                </a:lnTo>
                <a:lnTo>
                  <a:pt x="24" y="84"/>
                </a:lnTo>
                <a:lnTo>
                  <a:pt x="18" y="78"/>
                </a:lnTo>
                <a:lnTo>
                  <a:pt x="18" y="66"/>
                </a:lnTo>
                <a:lnTo>
                  <a:pt x="18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4" name="Freeform 22"/>
          <p:cNvSpPr>
            <a:spLocks noEditPoints="1"/>
          </p:cNvSpPr>
          <p:nvPr/>
        </p:nvSpPr>
        <p:spPr bwMode="ltGray">
          <a:xfrm>
            <a:off x="8616950" y="5595938"/>
            <a:ext cx="104775" cy="152400"/>
          </a:xfrm>
          <a:custGeom>
            <a:avLst/>
            <a:gdLst/>
            <a:ahLst/>
            <a:cxnLst>
              <a:cxn ang="0">
                <a:pos x="30" y="96"/>
              </a:cxn>
              <a:cxn ang="0">
                <a:pos x="54" y="72"/>
              </a:cxn>
              <a:cxn ang="0">
                <a:pos x="66" y="48"/>
              </a:cxn>
              <a:cxn ang="0">
                <a:pos x="66" y="24"/>
              </a:cxn>
              <a:cxn ang="0">
                <a:pos x="54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36"/>
              </a:cxn>
              <a:cxn ang="0">
                <a:pos x="6" y="60"/>
              </a:cxn>
              <a:cxn ang="0">
                <a:pos x="18" y="84"/>
              </a:cxn>
              <a:cxn ang="0">
                <a:pos x="30" y="96"/>
              </a:cxn>
              <a:cxn ang="0">
                <a:pos x="30" y="96"/>
              </a:cxn>
              <a:cxn ang="0">
                <a:pos x="30" y="12"/>
              </a:cxn>
              <a:cxn ang="0">
                <a:pos x="48" y="18"/>
              </a:cxn>
              <a:cxn ang="0">
                <a:pos x="54" y="24"/>
              </a:cxn>
              <a:cxn ang="0">
                <a:pos x="54" y="36"/>
              </a:cxn>
              <a:cxn ang="0">
                <a:pos x="48" y="48"/>
              </a:cxn>
              <a:cxn ang="0">
                <a:pos x="36" y="66"/>
              </a:cxn>
              <a:cxn ang="0">
                <a:pos x="30" y="78"/>
              </a:cxn>
              <a:cxn ang="0">
                <a:pos x="18" y="66"/>
              </a:cxn>
              <a:cxn ang="0">
                <a:pos x="12" y="48"/>
              </a:cxn>
              <a:cxn ang="0">
                <a:pos x="6" y="30"/>
              </a:cxn>
              <a:cxn ang="0">
                <a:pos x="18" y="12"/>
              </a:cxn>
              <a:cxn ang="0">
                <a:pos x="30" y="12"/>
              </a:cxn>
              <a:cxn ang="0">
                <a:pos x="30" y="12"/>
              </a:cxn>
            </a:cxnLst>
            <a:rect l="0" t="0" r="r" b="b"/>
            <a:pathLst>
              <a:path w="66" h="96">
                <a:moveTo>
                  <a:pt x="30" y="96"/>
                </a:moveTo>
                <a:lnTo>
                  <a:pt x="54" y="72"/>
                </a:lnTo>
                <a:lnTo>
                  <a:pt x="66" y="48"/>
                </a:lnTo>
                <a:lnTo>
                  <a:pt x="66" y="24"/>
                </a:lnTo>
                <a:lnTo>
                  <a:pt x="54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36"/>
                </a:lnTo>
                <a:lnTo>
                  <a:pt x="6" y="60"/>
                </a:lnTo>
                <a:lnTo>
                  <a:pt x="18" y="84"/>
                </a:lnTo>
                <a:lnTo>
                  <a:pt x="30" y="96"/>
                </a:lnTo>
                <a:lnTo>
                  <a:pt x="30" y="96"/>
                </a:lnTo>
                <a:close/>
                <a:moveTo>
                  <a:pt x="30" y="12"/>
                </a:moveTo>
                <a:lnTo>
                  <a:pt x="48" y="18"/>
                </a:lnTo>
                <a:lnTo>
                  <a:pt x="54" y="24"/>
                </a:lnTo>
                <a:lnTo>
                  <a:pt x="54" y="36"/>
                </a:lnTo>
                <a:lnTo>
                  <a:pt x="48" y="48"/>
                </a:lnTo>
                <a:lnTo>
                  <a:pt x="36" y="66"/>
                </a:lnTo>
                <a:lnTo>
                  <a:pt x="30" y="78"/>
                </a:lnTo>
                <a:lnTo>
                  <a:pt x="18" y="66"/>
                </a:lnTo>
                <a:lnTo>
                  <a:pt x="12" y="48"/>
                </a:lnTo>
                <a:lnTo>
                  <a:pt x="6" y="30"/>
                </a:lnTo>
                <a:lnTo>
                  <a:pt x="18" y="12"/>
                </a:lnTo>
                <a:lnTo>
                  <a:pt x="30" y="12"/>
                </a:lnTo>
                <a:lnTo>
                  <a:pt x="30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5" name="Freeform 23"/>
          <p:cNvSpPr>
            <a:spLocks/>
          </p:cNvSpPr>
          <p:nvPr/>
        </p:nvSpPr>
        <p:spPr bwMode="ltGray">
          <a:xfrm>
            <a:off x="4789488" y="1789113"/>
            <a:ext cx="4132262" cy="704850"/>
          </a:xfrm>
          <a:custGeom>
            <a:avLst/>
            <a:gdLst/>
            <a:ahLst/>
            <a:cxnLst>
              <a:cxn ang="0">
                <a:pos x="2577" y="0"/>
              </a:cxn>
              <a:cxn ang="0">
                <a:pos x="2594" y="72"/>
              </a:cxn>
              <a:cxn ang="0">
                <a:pos x="6" y="444"/>
              </a:cxn>
              <a:cxn ang="0">
                <a:pos x="0" y="396"/>
              </a:cxn>
              <a:cxn ang="0">
                <a:pos x="1225" y="96"/>
              </a:cxn>
              <a:cxn ang="0">
                <a:pos x="1351" y="78"/>
              </a:cxn>
              <a:cxn ang="0">
                <a:pos x="2577" y="0"/>
              </a:cxn>
              <a:cxn ang="0">
                <a:pos x="2577" y="0"/>
              </a:cxn>
            </a:cxnLst>
            <a:rect l="0" t="0" r="r" b="b"/>
            <a:pathLst>
              <a:path w="2594" h="444">
                <a:moveTo>
                  <a:pt x="2577" y="0"/>
                </a:moveTo>
                <a:lnTo>
                  <a:pt x="2594" y="72"/>
                </a:lnTo>
                <a:lnTo>
                  <a:pt x="6" y="444"/>
                </a:lnTo>
                <a:lnTo>
                  <a:pt x="0" y="396"/>
                </a:lnTo>
                <a:lnTo>
                  <a:pt x="1225" y="96"/>
                </a:lnTo>
                <a:lnTo>
                  <a:pt x="1351" y="78"/>
                </a:lnTo>
                <a:lnTo>
                  <a:pt x="2577" y="0"/>
                </a:lnTo>
                <a:lnTo>
                  <a:pt x="2577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6" name="Freeform 24"/>
          <p:cNvSpPr>
            <a:spLocks noEditPoints="1"/>
          </p:cNvSpPr>
          <p:nvPr/>
        </p:nvSpPr>
        <p:spPr bwMode="ltGray">
          <a:xfrm>
            <a:off x="4657725" y="5989638"/>
            <a:ext cx="133350" cy="150812"/>
          </a:xfrm>
          <a:custGeom>
            <a:avLst/>
            <a:gdLst/>
            <a:ahLst/>
            <a:cxnLst>
              <a:cxn ang="0">
                <a:pos x="36" y="95"/>
              </a:cxn>
              <a:cxn ang="0">
                <a:pos x="60" y="77"/>
              </a:cxn>
              <a:cxn ang="0">
                <a:pos x="78" y="53"/>
              </a:cxn>
              <a:cxn ang="0">
                <a:pos x="84" y="42"/>
              </a:cxn>
              <a:cxn ang="0">
                <a:pos x="84" y="30"/>
              </a:cxn>
              <a:cxn ang="0">
                <a:pos x="72" y="6"/>
              </a:cxn>
              <a:cxn ang="0">
                <a:pos x="42" y="0"/>
              </a:cxn>
              <a:cxn ang="0">
                <a:pos x="30" y="0"/>
              </a:cxn>
              <a:cxn ang="0">
                <a:pos x="12" y="12"/>
              </a:cxn>
              <a:cxn ang="0">
                <a:pos x="0" y="24"/>
              </a:cxn>
              <a:cxn ang="0">
                <a:pos x="0" y="36"/>
              </a:cxn>
              <a:cxn ang="0">
                <a:pos x="6" y="59"/>
              </a:cxn>
              <a:cxn ang="0">
                <a:pos x="24" y="83"/>
              </a:cxn>
              <a:cxn ang="0">
                <a:pos x="36" y="95"/>
              </a:cxn>
              <a:cxn ang="0">
                <a:pos x="36" y="95"/>
              </a:cxn>
              <a:cxn ang="0">
                <a:pos x="48" y="12"/>
              </a:cxn>
              <a:cxn ang="0">
                <a:pos x="66" y="18"/>
              </a:cxn>
              <a:cxn ang="0">
                <a:pos x="72" y="30"/>
              </a:cxn>
              <a:cxn ang="0">
                <a:pos x="72" y="42"/>
              </a:cxn>
              <a:cxn ang="0">
                <a:pos x="66" y="53"/>
              </a:cxn>
              <a:cxn ang="0">
                <a:pos x="48" y="71"/>
              </a:cxn>
              <a:cxn ang="0">
                <a:pos x="42" y="77"/>
              </a:cxn>
              <a:cxn ang="0">
                <a:pos x="36" y="77"/>
              </a:cxn>
              <a:cxn ang="0">
                <a:pos x="24" y="65"/>
              </a:cxn>
              <a:cxn ang="0">
                <a:pos x="18" y="48"/>
              </a:cxn>
              <a:cxn ang="0">
                <a:pos x="18" y="30"/>
              </a:cxn>
              <a:cxn ang="0">
                <a:pos x="30" y="12"/>
              </a:cxn>
              <a:cxn ang="0">
                <a:pos x="48" y="12"/>
              </a:cxn>
              <a:cxn ang="0">
                <a:pos x="48" y="12"/>
              </a:cxn>
            </a:cxnLst>
            <a:rect l="0" t="0" r="r" b="b"/>
            <a:pathLst>
              <a:path w="84" h="95">
                <a:moveTo>
                  <a:pt x="36" y="95"/>
                </a:moveTo>
                <a:lnTo>
                  <a:pt x="60" y="77"/>
                </a:lnTo>
                <a:lnTo>
                  <a:pt x="78" y="53"/>
                </a:lnTo>
                <a:lnTo>
                  <a:pt x="84" y="42"/>
                </a:lnTo>
                <a:lnTo>
                  <a:pt x="84" y="30"/>
                </a:lnTo>
                <a:lnTo>
                  <a:pt x="72" y="6"/>
                </a:lnTo>
                <a:lnTo>
                  <a:pt x="42" y="0"/>
                </a:lnTo>
                <a:lnTo>
                  <a:pt x="30" y="0"/>
                </a:lnTo>
                <a:lnTo>
                  <a:pt x="12" y="12"/>
                </a:lnTo>
                <a:lnTo>
                  <a:pt x="0" y="24"/>
                </a:lnTo>
                <a:lnTo>
                  <a:pt x="0" y="36"/>
                </a:lnTo>
                <a:lnTo>
                  <a:pt x="6" y="59"/>
                </a:lnTo>
                <a:lnTo>
                  <a:pt x="24" y="83"/>
                </a:lnTo>
                <a:lnTo>
                  <a:pt x="36" y="95"/>
                </a:lnTo>
                <a:lnTo>
                  <a:pt x="36" y="95"/>
                </a:lnTo>
                <a:close/>
                <a:moveTo>
                  <a:pt x="48" y="12"/>
                </a:moveTo>
                <a:lnTo>
                  <a:pt x="66" y="18"/>
                </a:lnTo>
                <a:lnTo>
                  <a:pt x="72" y="30"/>
                </a:lnTo>
                <a:lnTo>
                  <a:pt x="72" y="42"/>
                </a:lnTo>
                <a:lnTo>
                  <a:pt x="66" y="53"/>
                </a:lnTo>
                <a:lnTo>
                  <a:pt x="48" y="71"/>
                </a:lnTo>
                <a:lnTo>
                  <a:pt x="42" y="77"/>
                </a:lnTo>
                <a:lnTo>
                  <a:pt x="36" y="77"/>
                </a:lnTo>
                <a:lnTo>
                  <a:pt x="24" y="65"/>
                </a:lnTo>
                <a:lnTo>
                  <a:pt x="18" y="48"/>
                </a:lnTo>
                <a:lnTo>
                  <a:pt x="18" y="30"/>
                </a:lnTo>
                <a:lnTo>
                  <a:pt x="30" y="12"/>
                </a:lnTo>
                <a:lnTo>
                  <a:pt x="48" y="12"/>
                </a:lnTo>
                <a:lnTo>
                  <a:pt x="48" y="1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7" name="Freeform 25"/>
          <p:cNvSpPr>
            <a:spLocks noEditPoints="1"/>
          </p:cNvSpPr>
          <p:nvPr/>
        </p:nvSpPr>
        <p:spPr bwMode="ltGray">
          <a:xfrm>
            <a:off x="5999163" y="6146800"/>
            <a:ext cx="142875" cy="171450"/>
          </a:xfrm>
          <a:custGeom>
            <a:avLst/>
            <a:gdLst/>
            <a:ahLst/>
            <a:cxnLst>
              <a:cxn ang="0">
                <a:pos x="12" y="96"/>
              </a:cxn>
              <a:cxn ang="0">
                <a:pos x="24" y="108"/>
              </a:cxn>
              <a:cxn ang="0">
                <a:pos x="42" y="108"/>
              </a:cxn>
              <a:cxn ang="0">
                <a:pos x="66" y="102"/>
              </a:cxn>
              <a:cxn ang="0">
                <a:pos x="84" y="78"/>
              </a:cxn>
              <a:cxn ang="0">
                <a:pos x="90" y="66"/>
              </a:cxn>
              <a:cxn ang="0">
                <a:pos x="84" y="48"/>
              </a:cxn>
              <a:cxn ang="0">
                <a:pos x="66" y="24"/>
              </a:cxn>
              <a:cxn ang="0">
                <a:pos x="48" y="12"/>
              </a:cxn>
              <a:cxn ang="0">
                <a:pos x="36" y="0"/>
              </a:cxn>
              <a:cxn ang="0">
                <a:pos x="30" y="0"/>
              </a:cxn>
              <a:cxn ang="0">
                <a:pos x="30" y="0"/>
              </a:cxn>
              <a:cxn ang="0">
                <a:pos x="24" y="0"/>
              </a:cxn>
              <a:cxn ang="0">
                <a:pos x="12" y="30"/>
              </a:cxn>
              <a:cxn ang="0">
                <a:pos x="0" y="54"/>
              </a:cxn>
              <a:cxn ang="0">
                <a:pos x="0" y="78"/>
              </a:cxn>
              <a:cxn ang="0">
                <a:pos x="12" y="96"/>
              </a:cxn>
              <a:cxn ang="0">
                <a:pos x="12" y="96"/>
              </a:cxn>
              <a:cxn ang="0">
                <a:pos x="12" y="72"/>
              </a:cxn>
              <a:cxn ang="0">
                <a:pos x="18" y="54"/>
              </a:cxn>
              <a:cxn ang="0">
                <a:pos x="24" y="36"/>
              </a:cxn>
              <a:cxn ang="0">
                <a:pos x="30" y="18"/>
              </a:cxn>
              <a:cxn ang="0">
                <a:pos x="30" y="12"/>
              </a:cxn>
              <a:cxn ang="0">
                <a:pos x="48" y="24"/>
              </a:cxn>
              <a:cxn ang="0">
                <a:pos x="66" y="36"/>
              </a:cxn>
              <a:cxn ang="0">
                <a:pos x="78" y="54"/>
              </a:cxn>
              <a:cxn ang="0">
                <a:pos x="78" y="72"/>
              </a:cxn>
              <a:cxn ang="0">
                <a:pos x="72" y="84"/>
              </a:cxn>
              <a:cxn ang="0">
                <a:pos x="48" y="96"/>
              </a:cxn>
              <a:cxn ang="0">
                <a:pos x="36" y="96"/>
              </a:cxn>
              <a:cxn ang="0">
                <a:pos x="24" y="90"/>
              </a:cxn>
              <a:cxn ang="0">
                <a:pos x="18" y="84"/>
              </a:cxn>
              <a:cxn ang="0">
                <a:pos x="12" y="72"/>
              </a:cxn>
              <a:cxn ang="0">
                <a:pos x="12" y="72"/>
              </a:cxn>
            </a:cxnLst>
            <a:rect l="0" t="0" r="r" b="b"/>
            <a:pathLst>
              <a:path w="90" h="108">
                <a:moveTo>
                  <a:pt x="12" y="96"/>
                </a:moveTo>
                <a:lnTo>
                  <a:pt x="24" y="108"/>
                </a:lnTo>
                <a:lnTo>
                  <a:pt x="42" y="108"/>
                </a:lnTo>
                <a:lnTo>
                  <a:pt x="66" y="102"/>
                </a:lnTo>
                <a:lnTo>
                  <a:pt x="84" y="78"/>
                </a:lnTo>
                <a:lnTo>
                  <a:pt x="90" y="66"/>
                </a:lnTo>
                <a:lnTo>
                  <a:pt x="84" y="48"/>
                </a:lnTo>
                <a:lnTo>
                  <a:pt x="66" y="24"/>
                </a:lnTo>
                <a:lnTo>
                  <a:pt x="48" y="12"/>
                </a:lnTo>
                <a:lnTo>
                  <a:pt x="36" y="0"/>
                </a:lnTo>
                <a:lnTo>
                  <a:pt x="30" y="0"/>
                </a:lnTo>
                <a:lnTo>
                  <a:pt x="30" y="0"/>
                </a:lnTo>
                <a:lnTo>
                  <a:pt x="24" y="0"/>
                </a:lnTo>
                <a:lnTo>
                  <a:pt x="12" y="30"/>
                </a:lnTo>
                <a:lnTo>
                  <a:pt x="0" y="54"/>
                </a:lnTo>
                <a:lnTo>
                  <a:pt x="0" y="78"/>
                </a:lnTo>
                <a:lnTo>
                  <a:pt x="12" y="96"/>
                </a:lnTo>
                <a:lnTo>
                  <a:pt x="12" y="96"/>
                </a:lnTo>
                <a:close/>
                <a:moveTo>
                  <a:pt x="12" y="72"/>
                </a:moveTo>
                <a:lnTo>
                  <a:pt x="18" y="54"/>
                </a:lnTo>
                <a:lnTo>
                  <a:pt x="24" y="36"/>
                </a:lnTo>
                <a:lnTo>
                  <a:pt x="30" y="18"/>
                </a:lnTo>
                <a:lnTo>
                  <a:pt x="30" y="12"/>
                </a:lnTo>
                <a:lnTo>
                  <a:pt x="48" y="24"/>
                </a:lnTo>
                <a:lnTo>
                  <a:pt x="66" y="36"/>
                </a:lnTo>
                <a:lnTo>
                  <a:pt x="78" y="54"/>
                </a:lnTo>
                <a:lnTo>
                  <a:pt x="78" y="72"/>
                </a:lnTo>
                <a:lnTo>
                  <a:pt x="72" y="84"/>
                </a:lnTo>
                <a:lnTo>
                  <a:pt x="48" y="96"/>
                </a:lnTo>
                <a:lnTo>
                  <a:pt x="36" y="96"/>
                </a:lnTo>
                <a:lnTo>
                  <a:pt x="24" y="90"/>
                </a:lnTo>
                <a:lnTo>
                  <a:pt x="18" y="84"/>
                </a:lnTo>
                <a:lnTo>
                  <a:pt x="12" y="72"/>
                </a:lnTo>
                <a:lnTo>
                  <a:pt x="12" y="72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8" name="Freeform 26"/>
          <p:cNvSpPr>
            <a:spLocks noEditPoints="1"/>
          </p:cNvSpPr>
          <p:nvPr/>
        </p:nvSpPr>
        <p:spPr bwMode="ltGray">
          <a:xfrm>
            <a:off x="3810000" y="6146800"/>
            <a:ext cx="114300" cy="142875"/>
          </a:xfrm>
          <a:custGeom>
            <a:avLst/>
            <a:gdLst/>
            <a:ahLst/>
            <a:cxnLst>
              <a:cxn ang="0">
                <a:pos x="71" y="90"/>
              </a:cxn>
              <a:cxn ang="0">
                <a:pos x="71" y="60"/>
              </a:cxn>
              <a:cxn ang="0">
                <a:pos x="71" y="36"/>
              </a:cxn>
              <a:cxn ang="0">
                <a:pos x="60" y="12"/>
              </a:cxn>
              <a:cxn ang="0">
                <a:pos x="36" y="0"/>
              </a:cxn>
              <a:cxn ang="0">
                <a:pos x="12" y="12"/>
              </a:cxn>
              <a:cxn ang="0">
                <a:pos x="0" y="36"/>
              </a:cxn>
              <a:cxn ang="0">
                <a:pos x="6" y="60"/>
              </a:cxn>
              <a:cxn ang="0">
                <a:pos x="30" y="78"/>
              </a:cxn>
              <a:cxn ang="0">
                <a:pos x="54" y="90"/>
              </a:cxn>
              <a:cxn ang="0">
                <a:pos x="71" y="90"/>
              </a:cxn>
              <a:cxn ang="0">
                <a:pos x="71" y="90"/>
              </a:cxn>
              <a:cxn ang="0">
                <a:pos x="24" y="18"/>
              </a:cxn>
              <a:cxn ang="0">
                <a:pos x="42" y="18"/>
              </a:cxn>
              <a:cxn ang="0">
                <a:pos x="54" y="18"/>
              </a:cxn>
              <a:cxn ang="0">
                <a:pos x="60" y="42"/>
              </a:cxn>
              <a:cxn ang="0">
                <a:pos x="60" y="66"/>
              </a:cxn>
              <a:cxn ang="0">
                <a:pos x="60" y="72"/>
              </a:cxn>
              <a:cxn ang="0">
                <a:pos x="60" y="78"/>
              </a:cxn>
              <a:cxn ang="0">
                <a:pos x="42" y="72"/>
              </a:cxn>
              <a:cxn ang="0">
                <a:pos x="24" y="66"/>
              </a:cxn>
              <a:cxn ang="0">
                <a:pos x="12" y="48"/>
              </a:cxn>
              <a:cxn ang="0">
                <a:pos x="12" y="30"/>
              </a:cxn>
              <a:cxn ang="0">
                <a:pos x="24" y="18"/>
              </a:cxn>
              <a:cxn ang="0">
                <a:pos x="24" y="18"/>
              </a:cxn>
            </a:cxnLst>
            <a:rect l="0" t="0" r="r" b="b"/>
            <a:pathLst>
              <a:path w="71" h="90">
                <a:moveTo>
                  <a:pt x="71" y="90"/>
                </a:moveTo>
                <a:lnTo>
                  <a:pt x="71" y="60"/>
                </a:lnTo>
                <a:lnTo>
                  <a:pt x="71" y="36"/>
                </a:lnTo>
                <a:lnTo>
                  <a:pt x="60" y="12"/>
                </a:lnTo>
                <a:lnTo>
                  <a:pt x="36" y="0"/>
                </a:lnTo>
                <a:lnTo>
                  <a:pt x="12" y="12"/>
                </a:lnTo>
                <a:lnTo>
                  <a:pt x="0" y="36"/>
                </a:lnTo>
                <a:lnTo>
                  <a:pt x="6" y="60"/>
                </a:lnTo>
                <a:lnTo>
                  <a:pt x="30" y="78"/>
                </a:lnTo>
                <a:lnTo>
                  <a:pt x="54" y="90"/>
                </a:lnTo>
                <a:lnTo>
                  <a:pt x="71" y="90"/>
                </a:lnTo>
                <a:lnTo>
                  <a:pt x="71" y="90"/>
                </a:lnTo>
                <a:close/>
                <a:moveTo>
                  <a:pt x="24" y="18"/>
                </a:moveTo>
                <a:lnTo>
                  <a:pt x="42" y="18"/>
                </a:lnTo>
                <a:lnTo>
                  <a:pt x="54" y="18"/>
                </a:lnTo>
                <a:lnTo>
                  <a:pt x="60" y="42"/>
                </a:lnTo>
                <a:lnTo>
                  <a:pt x="60" y="66"/>
                </a:lnTo>
                <a:lnTo>
                  <a:pt x="60" y="72"/>
                </a:lnTo>
                <a:lnTo>
                  <a:pt x="60" y="78"/>
                </a:lnTo>
                <a:lnTo>
                  <a:pt x="42" y="72"/>
                </a:lnTo>
                <a:lnTo>
                  <a:pt x="24" y="66"/>
                </a:lnTo>
                <a:lnTo>
                  <a:pt x="12" y="48"/>
                </a:lnTo>
                <a:lnTo>
                  <a:pt x="12" y="30"/>
                </a:lnTo>
                <a:lnTo>
                  <a:pt x="24" y="18"/>
                </a:lnTo>
                <a:lnTo>
                  <a:pt x="24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ltGray">
          <a:xfrm>
            <a:off x="3879850" y="6092825"/>
            <a:ext cx="2190750" cy="617538"/>
          </a:xfrm>
          <a:prstGeom prst="ellipse">
            <a:avLst/>
          </a:pr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ltGray">
          <a:xfrm>
            <a:off x="3800475" y="6086475"/>
            <a:ext cx="2384425" cy="4572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ltGray">
          <a:xfrm>
            <a:off x="3875088" y="6127750"/>
            <a:ext cx="2262187" cy="34925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2" name="Freeform 30"/>
          <p:cNvSpPr>
            <a:spLocks noEditPoints="1"/>
          </p:cNvSpPr>
          <p:nvPr/>
        </p:nvSpPr>
        <p:spPr bwMode="ltGray">
          <a:xfrm>
            <a:off x="5942013" y="6013450"/>
            <a:ext cx="142875" cy="152400"/>
          </a:xfrm>
          <a:custGeom>
            <a:avLst/>
            <a:gdLst/>
            <a:ahLst/>
            <a:cxnLst>
              <a:cxn ang="0">
                <a:pos x="66" y="96"/>
              </a:cxn>
              <a:cxn ang="0">
                <a:pos x="78" y="66"/>
              </a:cxn>
              <a:cxn ang="0">
                <a:pos x="90" y="42"/>
              </a:cxn>
              <a:cxn ang="0">
                <a:pos x="78" y="18"/>
              </a:cxn>
              <a:cxn ang="0">
                <a:pos x="60" y="0"/>
              </a:cxn>
              <a:cxn ang="0">
                <a:pos x="30" y="6"/>
              </a:cxn>
              <a:cxn ang="0">
                <a:pos x="18" y="18"/>
              </a:cxn>
              <a:cxn ang="0">
                <a:pos x="6" y="30"/>
              </a:cxn>
              <a:cxn ang="0">
                <a:pos x="0" y="42"/>
              </a:cxn>
              <a:cxn ang="0">
                <a:pos x="6" y="60"/>
              </a:cxn>
              <a:cxn ang="0">
                <a:pos x="24" y="78"/>
              </a:cxn>
              <a:cxn ang="0">
                <a:pos x="48" y="90"/>
              </a:cxn>
              <a:cxn ang="0">
                <a:pos x="66" y="96"/>
              </a:cxn>
              <a:cxn ang="0">
                <a:pos x="66" y="96"/>
              </a:cxn>
              <a:cxn ang="0">
                <a:pos x="42" y="18"/>
              </a:cxn>
              <a:cxn ang="0">
                <a:pos x="60" y="18"/>
              </a:cxn>
              <a:cxn ang="0">
                <a:pos x="72" y="24"/>
              </a:cxn>
              <a:cxn ang="0">
                <a:pos x="72" y="36"/>
              </a:cxn>
              <a:cxn ang="0">
                <a:pos x="72" y="48"/>
              </a:cxn>
              <a:cxn ang="0">
                <a:pos x="66" y="72"/>
              </a:cxn>
              <a:cxn ang="0">
                <a:pos x="60" y="78"/>
              </a:cxn>
              <a:cxn ang="0">
                <a:pos x="60" y="84"/>
              </a:cxn>
              <a:cxn ang="0">
                <a:pos x="42" y="72"/>
              </a:cxn>
              <a:cxn ang="0">
                <a:pos x="30" y="66"/>
              </a:cxn>
              <a:cxn ang="0">
                <a:pos x="18" y="42"/>
              </a:cxn>
              <a:cxn ang="0">
                <a:pos x="24" y="30"/>
              </a:cxn>
              <a:cxn ang="0">
                <a:pos x="42" y="18"/>
              </a:cxn>
              <a:cxn ang="0">
                <a:pos x="42" y="18"/>
              </a:cxn>
            </a:cxnLst>
            <a:rect l="0" t="0" r="r" b="b"/>
            <a:pathLst>
              <a:path w="90" h="96">
                <a:moveTo>
                  <a:pt x="66" y="96"/>
                </a:moveTo>
                <a:lnTo>
                  <a:pt x="78" y="66"/>
                </a:lnTo>
                <a:lnTo>
                  <a:pt x="90" y="42"/>
                </a:lnTo>
                <a:lnTo>
                  <a:pt x="78" y="18"/>
                </a:lnTo>
                <a:lnTo>
                  <a:pt x="60" y="0"/>
                </a:lnTo>
                <a:lnTo>
                  <a:pt x="30" y="6"/>
                </a:lnTo>
                <a:lnTo>
                  <a:pt x="18" y="18"/>
                </a:lnTo>
                <a:lnTo>
                  <a:pt x="6" y="30"/>
                </a:lnTo>
                <a:lnTo>
                  <a:pt x="0" y="42"/>
                </a:lnTo>
                <a:lnTo>
                  <a:pt x="6" y="60"/>
                </a:lnTo>
                <a:lnTo>
                  <a:pt x="24" y="78"/>
                </a:lnTo>
                <a:lnTo>
                  <a:pt x="48" y="90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42" y="18"/>
                </a:moveTo>
                <a:lnTo>
                  <a:pt x="60" y="18"/>
                </a:lnTo>
                <a:lnTo>
                  <a:pt x="72" y="24"/>
                </a:lnTo>
                <a:lnTo>
                  <a:pt x="72" y="36"/>
                </a:lnTo>
                <a:lnTo>
                  <a:pt x="72" y="48"/>
                </a:lnTo>
                <a:lnTo>
                  <a:pt x="66" y="72"/>
                </a:lnTo>
                <a:lnTo>
                  <a:pt x="60" y="78"/>
                </a:lnTo>
                <a:lnTo>
                  <a:pt x="60" y="84"/>
                </a:lnTo>
                <a:lnTo>
                  <a:pt x="42" y="72"/>
                </a:lnTo>
                <a:lnTo>
                  <a:pt x="30" y="66"/>
                </a:lnTo>
                <a:lnTo>
                  <a:pt x="18" y="42"/>
                </a:lnTo>
                <a:lnTo>
                  <a:pt x="24" y="30"/>
                </a:lnTo>
                <a:lnTo>
                  <a:pt x="42" y="18"/>
                </a:lnTo>
                <a:lnTo>
                  <a:pt x="42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3" name="Freeform 31"/>
          <p:cNvSpPr>
            <a:spLocks noEditPoints="1"/>
          </p:cNvSpPr>
          <p:nvPr/>
        </p:nvSpPr>
        <p:spPr bwMode="ltGray">
          <a:xfrm>
            <a:off x="8607425" y="5719763"/>
            <a:ext cx="114300" cy="171450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12" y="102"/>
              </a:cxn>
              <a:cxn ang="0">
                <a:pos x="24" y="108"/>
              </a:cxn>
              <a:cxn ang="0">
                <a:pos x="48" y="108"/>
              </a:cxn>
              <a:cxn ang="0">
                <a:pos x="66" y="96"/>
              </a:cxn>
              <a:cxn ang="0">
                <a:pos x="72" y="66"/>
              </a:cxn>
              <a:cxn ang="0">
                <a:pos x="66" y="42"/>
              </a:cxn>
              <a:cxn ang="0">
                <a:pos x="60" y="18"/>
              </a:cxn>
              <a:cxn ang="0">
                <a:pos x="48" y="6"/>
              </a:cxn>
              <a:cxn ang="0">
                <a:pos x="42" y="0"/>
              </a:cxn>
              <a:cxn ang="0">
                <a:pos x="42" y="0"/>
              </a:cxn>
              <a:cxn ang="0">
                <a:pos x="36" y="0"/>
              </a:cxn>
              <a:cxn ang="0">
                <a:pos x="18" y="24"/>
              </a:cxn>
              <a:cxn ang="0">
                <a:pos x="6" y="48"/>
              </a:cxn>
              <a:cxn ang="0">
                <a:pos x="0" y="66"/>
              </a:cxn>
              <a:cxn ang="0">
                <a:pos x="0" y="90"/>
              </a:cxn>
              <a:cxn ang="0">
                <a:pos x="0" y="90"/>
              </a:cxn>
              <a:cxn ang="0">
                <a:pos x="12" y="66"/>
              </a:cxn>
              <a:cxn ang="0">
                <a:pos x="18" y="48"/>
              </a:cxn>
              <a:cxn ang="0">
                <a:pos x="24" y="36"/>
              </a:cxn>
              <a:cxn ang="0">
                <a:pos x="30" y="24"/>
              </a:cxn>
              <a:cxn ang="0">
                <a:pos x="36" y="18"/>
              </a:cxn>
              <a:cxn ang="0">
                <a:pos x="54" y="30"/>
              </a:cxn>
              <a:cxn ang="0">
                <a:pos x="60" y="48"/>
              </a:cxn>
              <a:cxn ang="0">
                <a:pos x="66" y="72"/>
              </a:cxn>
              <a:cxn ang="0">
                <a:pos x="66" y="84"/>
              </a:cxn>
              <a:cxn ang="0">
                <a:pos x="54" y="96"/>
              </a:cxn>
              <a:cxn ang="0">
                <a:pos x="30" y="102"/>
              </a:cxn>
              <a:cxn ang="0">
                <a:pos x="24" y="96"/>
              </a:cxn>
              <a:cxn ang="0">
                <a:pos x="12" y="90"/>
              </a:cxn>
              <a:cxn ang="0">
                <a:pos x="12" y="78"/>
              </a:cxn>
              <a:cxn ang="0">
                <a:pos x="12" y="66"/>
              </a:cxn>
              <a:cxn ang="0">
                <a:pos x="12" y="66"/>
              </a:cxn>
            </a:cxnLst>
            <a:rect l="0" t="0" r="r" b="b"/>
            <a:pathLst>
              <a:path w="72" h="108">
                <a:moveTo>
                  <a:pt x="0" y="90"/>
                </a:moveTo>
                <a:lnTo>
                  <a:pt x="12" y="102"/>
                </a:lnTo>
                <a:lnTo>
                  <a:pt x="24" y="108"/>
                </a:lnTo>
                <a:lnTo>
                  <a:pt x="48" y="108"/>
                </a:lnTo>
                <a:lnTo>
                  <a:pt x="66" y="96"/>
                </a:lnTo>
                <a:lnTo>
                  <a:pt x="72" y="66"/>
                </a:lnTo>
                <a:lnTo>
                  <a:pt x="66" y="42"/>
                </a:lnTo>
                <a:lnTo>
                  <a:pt x="60" y="18"/>
                </a:lnTo>
                <a:lnTo>
                  <a:pt x="48" y="6"/>
                </a:lnTo>
                <a:lnTo>
                  <a:pt x="42" y="0"/>
                </a:lnTo>
                <a:lnTo>
                  <a:pt x="42" y="0"/>
                </a:lnTo>
                <a:lnTo>
                  <a:pt x="36" y="0"/>
                </a:lnTo>
                <a:lnTo>
                  <a:pt x="18" y="24"/>
                </a:lnTo>
                <a:lnTo>
                  <a:pt x="6" y="48"/>
                </a:lnTo>
                <a:lnTo>
                  <a:pt x="0" y="66"/>
                </a:lnTo>
                <a:lnTo>
                  <a:pt x="0" y="90"/>
                </a:lnTo>
                <a:lnTo>
                  <a:pt x="0" y="90"/>
                </a:lnTo>
                <a:close/>
                <a:moveTo>
                  <a:pt x="12" y="66"/>
                </a:moveTo>
                <a:lnTo>
                  <a:pt x="18" y="48"/>
                </a:lnTo>
                <a:lnTo>
                  <a:pt x="24" y="36"/>
                </a:lnTo>
                <a:lnTo>
                  <a:pt x="30" y="24"/>
                </a:lnTo>
                <a:lnTo>
                  <a:pt x="36" y="18"/>
                </a:lnTo>
                <a:lnTo>
                  <a:pt x="54" y="30"/>
                </a:lnTo>
                <a:lnTo>
                  <a:pt x="60" y="48"/>
                </a:lnTo>
                <a:lnTo>
                  <a:pt x="66" y="72"/>
                </a:lnTo>
                <a:lnTo>
                  <a:pt x="66" y="84"/>
                </a:lnTo>
                <a:lnTo>
                  <a:pt x="54" y="96"/>
                </a:lnTo>
                <a:lnTo>
                  <a:pt x="30" y="102"/>
                </a:lnTo>
                <a:lnTo>
                  <a:pt x="24" y="96"/>
                </a:lnTo>
                <a:lnTo>
                  <a:pt x="12" y="90"/>
                </a:lnTo>
                <a:lnTo>
                  <a:pt x="12" y="78"/>
                </a:lnTo>
                <a:lnTo>
                  <a:pt x="12" y="66"/>
                </a:lnTo>
                <a:lnTo>
                  <a:pt x="12" y="66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ltGray">
          <a:xfrm>
            <a:off x="6727825" y="2814638"/>
            <a:ext cx="274638" cy="4030662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ltGray">
          <a:xfrm>
            <a:off x="6807200" y="2452688"/>
            <a:ext cx="120650" cy="381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6" name="AutoShape 34"/>
          <p:cNvSpPr>
            <a:spLocks noChangeArrowheads="1"/>
          </p:cNvSpPr>
          <p:nvPr/>
        </p:nvSpPr>
        <p:spPr bwMode="ltGray">
          <a:xfrm>
            <a:off x="6699250" y="2767013"/>
            <a:ext cx="325438" cy="82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7" name="Freeform 35"/>
          <p:cNvSpPr>
            <a:spLocks/>
          </p:cNvSpPr>
          <p:nvPr/>
        </p:nvSpPr>
        <p:spPr bwMode="ltGray">
          <a:xfrm>
            <a:off x="6835775" y="2427288"/>
            <a:ext cx="400050" cy="2501900"/>
          </a:xfrm>
          <a:custGeom>
            <a:avLst/>
            <a:gdLst/>
            <a:ahLst/>
            <a:cxnLst>
              <a:cxn ang="0">
                <a:pos x="252" y="1576"/>
              </a:cxn>
              <a:cxn ang="0">
                <a:pos x="12" y="84"/>
              </a:cxn>
              <a:cxn ang="0">
                <a:pos x="12" y="60"/>
              </a:cxn>
              <a:cxn ang="0">
                <a:pos x="0" y="12"/>
              </a:cxn>
              <a:cxn ang="0">
                <a:pos x="72" y="0"/>
              </a:cxn>
              <a:cxn ang="0">
                <a:pos x="72" y="0"/>
              </a:cxn>
              <a:cxn ang="0">
                <a:pos x="78" y="48"/>
              </a:cxn>
              <a:cxn ang="0">
                <a:pos x="88" y="66"/>
              </a:cxn>
            </a:cxnLst>
            <a:rect l="0" t="0" r="r" b="b"/>
            <a:pathLst>
              <a:path w="252" h="1576">
                <a:moveTo>
                  <a:pt x="252" y="1576"/>
                </a:moveTo>
                <a:lnTo>
                  <a:pt x="12" y="84"/>
                </a:lnTo>
                <a:lnTo>
                  <a:pt x="12" y="60"/>
                </a:lnTo>
                <a:lnTo>
                  <a:pt x="0" y="12"/>
                </a:lnTo>
                <a:lnTo>
                  <a:pt x="72" y="0"/>
                </a:lnTo>
                <a:lnTo>
                  <a:pt x="72" y="0"/>
                </a:lnTo>
                <a:lnTo>
                  <a:pt x="78" y="48"/>
                </a:lnTo>
                <a:lnTo>
                  <a:pt x="88" y="66"/>
                </a:lnTo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8" name="Freeform 36"/>
          <p:cNvSpPr>
            <a:spLocks/>
          </p:cNvSpPr>
          <p:nvPr/>
        </p:nvSpPr>
        <p:spPr bwMode="ltGray">
          <a:xfrm>
            <a:off x="6618288" y="2255838"/>
            <a:ext cx="503237" cy="219075"/>
          </a:xfrm>
          <a:custGeom>
            <a:avLst/>
            <a:gdLst/>
            <a:ahLst/>
            <a:cxnLst>
              <a:cxn ang="0">
                <a:pos x="161" y="0"/>
              </a:cxn>
              <a:cxn ang="0">
                <a:pos x="227" y="6"/>
              </a:cxn>
              <a:cxn ang="0">
                <a:pos x="275" y="36"/>
              </a:cxn>
              <a:cxn ang="0">
                <a:pos x="304" y="78"/>
              </a:cxn>
              <a:cxn ang="0">
                <a:pos x="316" y="138"/>
              </a:cxn>
              <a:cxn ang="0">
                <a:pos x="0" y="138"/>
              </a:cxn>
              <a:cxn ang="0">
                <a:pos x="11" y="78"/>
              </a:cxn>
              <a:cxn ang="0">
                <a:pos x="47" y="36"/>
              </a:cxn>
              <a:cxn ang="0">
                <a:pos x="95" y="6"/>
              </a:cxn>
              <a:cxn ang="0">
                <a:pos x="161" y="0"/>
              </a:cxn>
              <a:cxn ang="0">
                <a:pos x="161" y="0"/>
              </a:cxn>
            </a:cxnLst>
            <a:rect l="0" t="0" r="r" b="b"/>
            <a:pathLst>
              <a:path w="316" h="138">
                <a:moveTo>
                  <a:pt x="161" y="0"/>
                </a:moveTo>
                <a:lnTo>
                  <a:pt x="227" y="6"/>
                </a:lnTo>
                <a:lnTo>
                  <a:pt x="275" y="36"/>
                </a:lnTo>
                <a:lnTo>
                  <a:pt x="304" y="78"/>
                </a:lnTo>
                <a:lnTo>
                  <a:pt x="316" y="138"/>
                </a:lnTo>
                <a:lnTo>
                  <a:pt x="0" y="138"/>
                </a:lnTo>
                <a:lnTo>
                  <a:pt x="11" y="78"/>
                </a:lnTo>
                <a:lnTo>
                  <a:pt x="47" y="36"/>
                </a:lnTo>
                <a:lnTo>
                  <a:pt x="95" y="6"/>
                </a:lnTo>
                <a:lnTo>
                  <a:pt x="161" y="0"/>
                </a:lnTo>
                <a:lnTo>
                  <a:pt x="161" y="0"/>
                </a:lnTo>
                <a:close/>
              </a:path>
            </a:pathLst>
          </a:custGeom>
          <a:gradFill rotWithShape="0">
            <a:gsLst>
              <a:gs pos="0">
                <a:schemeClr val="bg2">
                  <a:gamma/>
                  <a:tint val="8196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4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35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1335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6781800" y="6324600"/>
            <a:ext cx="1985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/>
              <a:t>Howard (Cork) Hayden</a:t>
            </a:r>
          </a:p>
        </p:txBody>
      </p:sp>
      <p:sp>
        <p:nvSpPr>
          <p:cNvPr id="13324" name="Freeform 12"/>
          <p:cNvSpPr>
            <a:spLocks/>
          </p:cNvSpPr>
          <p:nvPr/>
        </p:nvSpPr>
        <p:spPr bwMode="ltGray">
          <a:xfrm>
            <a:off x="6361113" y="4795838"/>
            <a:ext cx="989012" cy="247650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162" y="36"/>
              </a:cxn>
              <a:cxn ang="0">
                <a:pos x="251" y="36"/>
              </a:cxn>
              <a:cxn ang="0">
                <a:pos x="354" y="30"/>
              </a:cxn>
              <a:cxn ang="0">
                <a:pos x="473" y="18"/>
              </a:cxn>
              <a:cxn ang="0">
                <a:pos x="611" y="0"/>
              </a:cxn>
              <a:cxn ang="0">
                <a:pos x="623" y="114"/>
              </a:cxn>
              <a:cxn ang="0">
                <a:pos x="497" y="138"/>
              </a:cxn>
              <a:cxn ang="0">
                <a:pos x="414" y="150"/>
              </a:cxn>
              <a:cxn ang="0">
                <a:pos x="318" y="156"/>
              </a:cxn>
              <a:cxn ang="0">
                <a:pos x="215" y="156"/>
              </a:cxn>
              <a:cxn ang="0">
                <a:pos x="108" y="150"/>
              </a:cxn>
              <a:cxn ang="0">
                <a:pos x="0" y="132"/>
              </a:cxn>
              <a:cxn ang="0">
                <a:pos x="6" y="18"/>
              </a:cxn>
              <a:cxn ang="0">
                <a:pos x="6" y="18"/>
              </a:cxn>
            </a:cxnLst>
            <a:rect l="0" t="0" r="r" b="b"/>
            <a:pathLst>
              <a:path w="623" h="156">
                <a:moveTo>
                  <a:pt x="6" y="18"/>
                </a:moveTo>
                <a:lnTo>
                  <a:pt x="162" y="36"/>
                </a:lnTo>
                <a:lnTo>
                  <a:pt x="251" y="36"/>
                </a:lnTo>
                <a:lnTo>
                  <a:pt x="354" y="30"/>
                </a:lnTo>
                <a:lnTo>
                  <a:pt x="473" y="18"/>
                </a:lnTo>
                <a:lnTo>
                  <a:pt x="611" y="0"/>
                </a:lnTo>
                <a:lnTo>
                  <a:pt x="623" y="114"/>
                </a:lnTo>
                <a:lnTo>
                  <a:pt x="497" y="138"/>
                </a:lnTo>
                <a:lnTo>
                  <a:pt x="414" y="150"/>
                </a:lnTo>
                <a:lnTo>
                  <a:pt x="318" y="156"/>
                </a:lnTo>
                <a:lnTo>
                  <a:pt x="215" y="156"/>
                </a:lnTo>
                <a:lnTo>
                  <a:pt x="108" y="150"/>
                </a:lnTo>
                <a:lnTo>
                  <a:pt x="0" y="132"/>
                </a:lnTo>
                <a:lnTo>
                  <a:pt x="6" y="18"/>
                </a:lnTo>
                <a:lnTo>
                  <a:pt x="6" y="18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81961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5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6787" y="1820708"/>
            <a:ext cx="7772400" cy="2702740"/>
          </a:xfrm>
        </p:spPr>
        <p:txBody>
          <a:bodyPr/>
          <a:lstStyle/>
          <a:p>
            <a:r>
              <a:rPr lang="en-US" b="1" dirty="0" smtClean="0"/>
              <a:t>Subsidies per unit energy delivered</a:t>
            </a:r>
            <a:endParaRPr lang="en-US" dirty="0" smtClean="0">
              <a:effectLst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1977" y="5332651"/>
            <a:ext cx="6400800" cy="639271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ICCC-9, 7-9 July 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7937" y="1981979"/>
            <a:ext cx="2772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It’s Time to Stop Whining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reported by </a:t>
            </a:r>
            <a:r>
              <a:rPr lang="en-US" dirty="0" smtClean="0"/>
              <a:t>EIA (2017 </a:t>
            </a:r>
            <a:r>
              <a:rPr lang="en-US" dirty="0" err="1" smtClean="0"/>
              <a:t>proj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68" y="1399922"/>
            <a:ext cx="6676802" cy="488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47568" y="2969777"/>
            <a:ext cx="1620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Divide by </a:t>
            </a:r>
            <a:br>
              <a:rPr lang="en-US" sz="2400" dirty="0" smtClean="0"/>
            </a:br>
            <a:r>
              <a:rPr lang="en-US" sz="2400" dirty="0" smtClean="0"/>
              <a:t>10 to get </a:t>
            </a:r>
            <a:br>
              <a:rPr lang="en-US" sz="2400" dirty="0" smtClean="0"/>
            </a:br>
            <a:r>
              <a:rPr lang="en-US" sz="2400" dirty="0" smtClean="0"/>
              <a:t>cents/kWh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&amp; </a:t>
            </a:r>
            <a:r>
              <a:rPr lang="en-US" dirty="0" err="1" smtClean="0"/>
              <a:t>Tanton</a:t>
            </a:r>
            <a:r>
              <a:rPr lang="en-US" dirty="0" smtClean="0"/>
              <a:t> Add in Hidden Costs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707" y="1554974"/>
            <a:ext cx="8140587" cy="46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Pathetic </a:t>
            </a:r>
            <a:r>
              <a:rPr lang="en-US" dirty="0" err="1" smtClean="0"/>
              <a:t>Biofuel</a:t>
            </a:r>
            <a:r>
              <a:rPr lang="en-US" dirty="0" smtClean="0"/>
              <a:t> 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16367" y="2922898"/>
            <a:ext cx="4869283" cy="605230"/>
          </a:xfrm>
        </p:spPr>
        <p:txBody>
          <a:bodyPr/>
          <a:lstStyle/>
          <a:p>
            <a:r>
              <a:rPr lang="en-US" sz="3600" dirty="0" smtClean="0"/>
              <a:t>Very poor use of land!</a:t>
            </a:r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</a:t>
            </a:r>
            <a:r>
              <a:rPr lang="en-US" dirty="0" smtClean="0"/>
              <a:t> Productivity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1016" y="1684563"/>
            <a:ext cx="8229600" cy="4093150"/>
          </a:xfrm>
        </p:spPr>
        <p:txBody>
          <a:bodyPr/>
          <a:lstStyle/>
          <a:p>
            <a:r>
              <a:rPr lang="en-US" dirty="0" smtClean="0"/>
              <a:t> The </a:t>
            </a:r>
            <a:r>
              <a:rPr lang="en-US" i="1" dirty="0" smtClean="0"/>
              <a:t>best</a:t>
            </a:r>
            <a:r>
              <a:rPr lang="en-US" dirty="0" smtClean="0"/>
              <a:t> crops (well watered, well fertilized) produce about 10 tons of </a:t>
            </a:r>
            <a:r>
              <a:rPr lang="en-US" dirty="0" err="1" smtClean="0"/>
              <a:t>drymatter</a:t>
            </a:r>
            <a:r>
              <a:rPr lang="en-US" dirty="0" smtClean="0"/>
              <a:t> per acre per year. </a:t>
            </a:r>
          </a:p>
          <a:p>
            <a:r>
              <a:rPr lang="en-US" dirty="0" smtClean="0"/>
              <a:t>Equivalent to year-round average power of 12 kW/ha (5 kW/acre)</a:t>
            </a:r>
          </a:p>
          <a:p>
            <a:pPr lvl="1"/>
            <a:r>
              <a:rPr lang="en-US" dirty="0" smtClean="0"/>
              <a:t>Same as wind, but using </a:t>
            </a:r>
            <a:r>
              <a:rPr lang="en-US" i="1" dirty="0" smtClean="0"/>
              <a:t>all</a:t>
            </a:r>
            <a:r>
              <a:rPr lang="en-US" dirty="0" smtClean="0"/>
              <a:t> of the land</a:t>
            </a:r>
          </a:p>
          <a:p>
            <a:pPr lvl="1"/>
            <a:r>
              <a:rPr lang="en-US" dirty="0" smtClean="0"/>
              <a:t>Refers to heat available if crop is air-dried and burned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875" y="5793896"/>
            <a:ext cx="462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Chemical and Engineering News</a:t>
            </a:r>
            <a:r>
              <a:rPr lang="en-US" sz="1200" dirty="0" smtClean="0"/>
              <a:t> "Chasing Cheap </a:t>
            </a:r>
            <a:r>
              <a:rPr lang="en-US" sz="1200" dirty="0" err="1" smtClean="0"/>
              <a:t>Feedstocks</a:t>
            </a:r>
            <a:r>
              <a:rPr lang="en-US" sz="1200" dirty="0" smtClean="0"/>
              <a:t>" (</a:t>
            </a:r>
            <a:r>
              <a:rPr lang="en-US" sz="1200" i="1" dirty="0" smtClean="0"/>
              <a:t>C&amp;EN</a:t>
            </a:r>
            <a:r>
              <a:rPr lang="en-US" sz="1200" dirty="0" smtClean="0"/>
              <a:t>, Aug. 12, page 11)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</a:t>
            </a:r>
            <a:r>
              <a:rPr lang="en-US" dirty="0" smtClean="0"/>
              <a:t> Production -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/>
              <a:t>ALL </a:t>
            </a:r>
            <a:r>
              <a:rPr lang="en-US" dirty="0" smtClean="0"/>
              <a:t>of the arable land in the US were devoted to </a:t>
            </a:r>
            <a:r>
              <a:rPr lang="en-US" dirty="0" err="1" smtClean="0"/>
              <a:t>biofuels</a:t>
            </a:r>
            <a:r>
              <a:rPr lang="en-US" dirty="0" smtClean="0"/>
              <a:t>, it could not produce the energy we use.</a:t>
            </a:r>
          </a:p>
          <a:p>
            <a:pPr lvl="1"/>
            <a:r>
              <a:rPr lang="en-US" i="1" dirty="0" smtClean="0"/>
              <a:t>Subsidies or not!</a:t>
            </a:r>
            <a:endParaRPr lang="en-US" dirty="0" smtClean="0"/>
          </a:p>
          <a:p>
            <a:r>
              <a:rPr lang="en-US" dirty="0" smtClean="0"/>
              <a:t>Case closed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413" y="275870"/>
            <a:ext cx="4118846" cy="620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 flipH="1">
            <a:off x="5348833" y="4296871"/>
            <a:ext cx="2791753" cy="1650775"/>
          </a:xfrm>
          <a:prstGeom prst="rightArrow">
            <a:avLst/>
          </a:prstGeom>
          <a:solidFill>
            <a:schemeClr val="tx1"/>
          </a:solidFill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866" y="4806669"/>
            <a:ext cx="1590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Not including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hidden costs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Data from EIA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82650" y="1484313"/>
          <a:ext cx="74676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282700"/>
                <a:gridCol w="1543050"/>
                <a:gridCol w="1504950"/>
                <a:gridCol w="165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Beneficiary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Subsidy $million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Billion kWh 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Normalized (</a:t>
                      </a:r>
                      <a:r>
                        <a:rPr lang="en-US" dirty="0" smtClean="0">
                          <a:latin typeface="Tahoma"/>
                          <a:ea typeface="Tahoma"/>
                          <a:cs typeface="Tahoma"/>
                        </a:rPr>
                        <a:t>¢/kWh)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Compared to Nuclear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(Fraction)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1,358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1847.3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0.073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2,499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807.0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0.309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34.1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3.276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Hydro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260.2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0.083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4,986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94.7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5.26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Geothermal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16.7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1.63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(Nat.</a:t>
                      </a:r>
                      <a:r>
                        <a:rPr lang="en-US" baseline="0" dirty="0" smtClean="0"/>
                        <a:t> gas &amp; Petro. Liq.)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2,690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1,024.8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0.26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 flipH="1">
            <a:off x="7518400" y="3219450"/>
            <a:ext cx="457200" cy="2349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7518400" y="4305300"/>
            <a:ext cx="457200" cy="2349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7512050" y="3937000"/>
            <a:ext cx="457200" cy="2349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flipH="1">
            <a:off x="7537450" y="4699000"/>
            <a:ext cx="457200" cy="234950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View from Promoters</a:t>
            </a:r>
            <a:br>
              <a:rPr lang="en-US" dirty="0" smtClean="0"/>
            </a:br>
            <a:r>
              <a:rPr lang="en-US" dirty="0" smtClean="0"/>
              <a:t>of Renewable Energy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939405"/>
          </a:xfrm>
        </p:spPr>
        <p:txBody>
          <a:bodyPr/>
          <a:lstStyle/>
          <a:p>
            <a:r>
              <a:rPr lang="en-US" dirty="0" smtClean="0"/>
              <a:t>Marshall Goldberg at </a:t>
            </a:r>
            <a:br>
              <a:rPr lang="en-US" dirty="0" smtClean="0"/>
            </a:br>
            <a:r>
              <a:rPr lang="en-US" dirty="0" smtClean="0"/>
              <a:t>Renewable Energy Policy Project (REPP-Crest)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3727"/>
            <a:ext cx="8229600" cy="3517198"/>
          </a:xfrm>
        </p:spPr>
        <p:txBody>
          <a:bodyPr/>
          <a:lstStyle/>
          <a:p>
            <a:r>
              <a:rPr lang="en-US" dirty="0" smtClean="0"/>
              <a:t>US Subsidies in 1999</a:t>
            </a:r>
          </a:p>
          <a:p>
            <a:pPr lvl="1"/>
            <a:r>
              <a:rPr lang="en-US" dirty="0" smtClean="0"/>
              <a:t>Nuclear: $685 million</a:t>
            </a:r>
          </a:p>
          <a:p>
            <a:pPr lvl="1"/>
            <a:r>
              <a:rPr lang="en-US" dirty="0" smtClean="0"/>
              <a:t>Wind:      $38.4 million</a:t>
            </a:r>
          </a:p>
          <a:p>
            <a:pPr lvl="1"/>
            <a:r>
              <a:rPr lang="en-US" dirty="0" smtClean="0"/>
              <a:t>Solar:       $92 million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1939405"/>
          </a:xfrm>
        </p:spPr>
        <p:txBody>
          <a:bodyPr/>
          <a:lstStyle/>
          <a:p>
            <a:r>
              <a:rPr lang="en-US" dirty="0" smtClean="0"/>
              <a:t>Use Marshall Goldberg’s Figures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3727"/>
            <a:ext cx="8229600" cy="2524715"/>
          </a:xfrm>
        </p:spPr>
        <p:txBody>
          <a:bodyPr/>
          <a:lstStyle/>
          <a:p>
            <a:r>
              <a:rPr lang="en-US" dirty="0" smtClean="0"/>
              <a:t>US Subsidies in 1999</a:t>
            </a:r>
          </a:p>
          <a:p>
            <a:pPr lvl="1"/>
            <a:r>
              <a:rPr lang="en-US" dirty="0" smtClean="0"/>
              <a:t>Nuclear:     0.09 ¢/kWh</a:t>
            </a:r>
          </a:p>
          <a:p>
            <a:pPr lvl="1"/>
            <a:r>
              <a:rPr lang="en-US" dirty="0" smtClean="0"/>
              <a:t>Wind:         0.85 ¢/kWh</a:t>
            </a:r>
          </a:p>
          <a:p>
            <a:pPr lvl="1"/>
            <a:r>
              <a:rPr lang="en-US" dirty="0" smtClean="0"/>
              <a:t>Solar:       10.8</a:t>
            </a:r>
            <a:r>
              <a:rPr lang="en-US" dirty="0" smtClean="0">
                <a:latin typeface="Tahoma"/>
                <a:ea typeface="Tahoma"/>
                <a:cs typeface="Tahoma"/>
              </a:rPr>
              <a:t>   ¢/kWh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Electricity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8" name="Picture 7" descr="K:\FIGS\Energy\HistoricalData\2011ElecFrac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6" y="1548838"/>
            <a:ext cx="5486400" cy="46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834358" y="3042605"/>
            <a:ext cx="3045898" cy="181588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Overall: 40% of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US Energy is used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to produce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electricity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71850" y="2279650"/>
            <a:ext cx="2725426" cy="565150"/>
            <a:chOff x="3371850" y="2279650"/>
            <a:chExt cx="2725426" cy="565150"/>
          </a:xfrm>
        </p:grpSpPr>
        <p:sp>
          <p:nvSpPr>
            <p:cNvPr id="7" name="TextBox 6"/>
            <p:cNvSpPr txBox="1"/>
            <p:nvPr/>
          </p:nvSpPr>
          <p:spPr>
            <a:xfrm>
              <a:off x="3371850" y="2279650"/>
              <a:ext cx="2725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6600CC"/>
                  </a:solidFill>
                </a:rPr>
                <a:t>Apparently</a:t>
              </a:r>
              <a:r>
                <a:rPr lang="en-US" b="1" dirty="0" smtClean="0">
                  <a:solidFill>
                    <a:srgbClr val="6600CC"/>
                  </a:solidFill>
                </a:rPr>
                <a:t> a big deal!</a:t>
              </a:r>
              <a:endParaRPr lang="en-US" b="1" i="1" dirty="0">
                <a:solidFill>
                  <a:srgbClr val="6600CC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3575050" y="2578100"/>
              <a:ext cx="19050" cy="2667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!!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452813" y="2392363"/>
            <a:ext cx="4795837" cy="1500187"/>
          </a:xfrm>
        </p:spPr>
        <p:txBody>
          <a:bodyPr/>
          <a:lstStyle/>
          <a:p>
            <a:r>
              <a:rPr lang="en-US" sz="3600" dirty="0" smtClean="0"/>
              <a:t>Give Everybody Picks and Shovels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Jobs are created by cheap energy and destroyed by expensive energy</a:t>
            </a:r>
          </a:p>
          <a:p>
            <a:r>
              <a:rPr lang="en-US" dirty="0" smtClean="0"/>
              <a:t>Ideally, a utility would function perfectly with no employees whatsoever.  (Every one of them receives a paycheck, courtesy of the customers.)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wind, solar, </a:t>
            </a:r>
            <a:r>
              <a:rPr lang="en-US" dirty="0" err="1" smtClean="0"/>
              <a:t>biofuel</a:t>
            </a:r>
            <a:r>
              <a:rPr lang="en-US" dirty="0" smtClean="0"/>
              <a:t>, and geothermal industries are </a:t>
            </a:r>
            <a:r>
              <a:rPr lang="en-US" i="1" dirty="0" smtClean="0"/>
              <a:t>not fledgling industries</a:t>
            </a:r>
            <a:endParaRPr lang="en-US" dirty="0" smtClean="0"/>
          </a:p>
          <a:p>
            <a:r>
              <a:rPr lang="en-US" dirty="0" err="1" smtClean="0"/>
              <a:t>Renewables</a:t>
            </a:r>
            <a:r>
              <a:rPr lang="en-US" dirty="0" smtClean="0"/>
              <a:t> have, </a:t>
            </a:r>
            <a:r>
              <a:rPr lang="en-US" i="1" dirty="0" smtClean="0"/>
              <a:t>by far,</a:t>
            </a:r>
            <a:r>
              <a:rPr lang="en-US" dirty="0" smtClean="0"/>
              <a:t> the highest subsidies per unit of energy produced </a:t>
            </a:r>
          </a:p>
          <a:p>
            <a:r>
              <a:rPr lang="en-US" dirty="0" smtClean="0"/>
              <a:t>Jobs in the energy industry </a:t>
            </a:r>
            <a:r>
              <a:rPr lang="en-US" i="1" dirty="0" smtClean="0"/>
              <a:t>cost jobs</a:t>
            </a:r>
            <a:r>
              <a:rPr lang="en-US" dirty="0" smtClean="0"/>
              <a:t> in </a:t>
            </a:r>
            <a:r>
              <a:rPr lang="en-US" smtClean="0"/>
              <a:t>other industries.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and </a:t>
            </a:r>
            <a:r>
              <a:rPr lang="en-US" i="1" dirty="0" smtClean="0"/>
              <a:t>What?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5" name="Picture 4" descr="K:\FIGS\Energy\HistoricalData\RenewElec20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65" y="1707420"/>
            <a:ext cx="6295602" cy="44862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33763" y="2961685"/>
            <a:ext cx="2796022" cy="95410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Overall: 13% of 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US Electricity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5550" y="4743450"/>
            <a:ext cx="271786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¾ of our renewable</a:t>
            </a:r>
            <a:br>
              <a:rPr lang="en-US" dirty="0" smtClean="0"/>
            </a:br>
            <a:r>
              <a:rPr lang="en-US" dirty="0" smtClean="0"/>
              <a:t>electricity is old-hat</a:t>
            </a:r>
            <a:br>
              <a:rPr lang="en-US" dirty="0" smtClean="0"/>
            </a:br>
            <a:r>
              <a:rPr lang="en-US" dirty="0" smtClean="0"/>
              <a:t>stuff: hydro and biomass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Fledgling Wind Industry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7" name="Picture 6" descr="F:\FIGS\Energy\Wind\AWEA_Capacity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05" y="1731697"/>
            <a:ext cx="5607781" cy="4491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 rot="16200000">
            <a:off x="-1323919" y="3728771"/>
            <a:ext cx="46273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GW (Nameplate) Added per year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16304" y="2318367"/>
            <a:ext cx="3353940" cy="2995199"/>
            <a:chOff x="1316304" y="2318367"/>
            <a:chExt cx="3353940" cy="2995199"/>
          </a:xfrm>
        </p:grpSpPr>
        <p:grpSp>
          <p:nvGrpSpPr>
            <p:cNvPr id="25" name="Group 24"/>
            <p:cNvGrpSpPr/>
            <p:nvPr/>
          </p:nvGrpSpPr>
          <p:grpSpPr>
            <a:xfrm>
              <a:off x="1316304" y="2318367"/>
              <a:ext cx="444683" cy="2995199"/>
              <a:chOff x="1316304" y="2318367"/>
              <a:chExt cx="444683" cy="299519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448474" y="4944234"/>
                <a:ext cx="31130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06665" y="4408810"/>
                <a:ext cx="31130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21500" y="3841018"/>
                <a:ext cx="31130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6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05316" y="3339311"/>
                <a:ext cx="311304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8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316304" y="2805238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23047" y="2318367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 bwMode="auto">
            <a:xfrm rot="661255">
              <a:off x="1827710" y="3848085"/>
              <a:ext cx="2842534" cy="315590"/>
            </a:xfrm>
            <a:prstGeom prst="rightArrow">
              <a:avLst/>
            </a:prstGeom>
            <a:solidFill>
              <a:schemeClr val="tx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5032871" y="3789458"/>
            <a:ext cx="4055084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Cumulative GW (Nameplate)</a:t>
            </a:r>
            <a:endParaRPr lang="en-US" sz="2400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44285" y="2257677"/>
            <a:ext cx="1685393" cy="3600958"/>
            <a:chOff x="5144285" y="2257677"/>
            <a:chExt cx="1685393" cy="3600958"/>
          </a:xfrm>
        </p:grpSpPr>
        <p:grpSp>
          <p:nvGrpSpPr>
            <p:cNvPr id="26" name="Group 25"/>
            <p:cNvGrpSpPr/>
            <p:nvPr/>
          </p:nvGrpSpPr>
          <p:grpSpPr>
            <a:xfrm>
              <a:off x="6282116" y="2257677"/>
              <a:ext cx="547562" cy="3600958"/>
              <a:chOff x="6282116" y="2257677"/>
              <a:chExt cx="547562" cy="3600958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287511" y="2257679"/>
                <a:ext cx="542167" cy="3600956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15833" y="4834990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10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282116" y="4162003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20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82116" y="3587468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30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37412" y="2882112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40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327971" y="2257677"/>
                <a:ext cx="437940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/>
                    </a:solidFill>
                  </a:rPr>
                  <a:t>50</a:t>
                </a:r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24" name="Right Arrow 23"/>
            <p:cNvSpPr/>
            <p:nvPr/>
          </p:nvSpPr>
          <p:spPr bwMode="auto">
            <a:xfrm rot="1306748" flipH="1">
              <a:off x="5144285" y="3939094"/>
              <a:ext cx="1123604" cy="306027"/>
            </a:xfrm>
            <a:prstGeom prst="rightArrow">
              <a:avLst/>
            </a:prstGeom>
            <a:solidFill>
              <a:schemeClr val="tx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171700" y="2343150"/>
            <a:ext cx="3479542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48 Billion Nameplate Watts !!</a:t>
            </a:r>
          </a:p>
          <a:p>
            <a:pPr algn="ctr"/>
            <a:r>
              <a:rPr lang="en-US" sz="2000" i="1" dirty="0" err="1" smtClean="0"/>
              <a:t>Pobrecito</a:t>
            </a:r>
            <a:r>
              <a:rPr lang="en-US" sz="2000" i="1" dirty="0" smtClean="0"/>
              <a:t>!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is the “Biggie”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Nameplate “capacity” = 48 GW, equivalent to about 40 nukes.</a:t>
            </a:r>
          </a:p>
          <a:p>
            <a:pPr lvl="1"/>
            <a:r>
              <a:rPr lang="en-US" dirty="0" smtClean="0"/>
              <a:t>Or would be, if they ran 90% of the time instead of 35%</a:t>
            </a:r>
          </a:p>
          <a:p>
            <a:r>
              <a:rPr lang="en-US" dirty="0" smtClean="0"/>
              <a:t>Nevertheless, not a single conventional power plant anywhere has been mothballed or closed because of available wind power.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Subsidies by Whatever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MANDATES !!</a:t>
            </a:r>
          </a:p>
          <a:p>
            <a:pPr lvl="1"/>
            <a:r>
              <a:rPr lang="en-US" sz="2400" dirty="0" smtClean="0"/>
              <a:t>There are only two forces in the marketplace: Competition and its Enforced Absence</a:t>
            </a:r>
          </a:p>
          <a:p>
            <a:r>
              <a:rPr lang="en-US" sz="2800" dirty="0" smtClean="0"/>
              <a:t>Double-Declining balance accelerated depreciation (5-yr.; 200% depreciation)</a:t>
            </a:r>
          </a:p>
          <a:p>
            <a:pPr lvl="1"/>
            <a:r>
              <a:rPr lang="en-US" sz="2400" i="1" dirty="0" smtClean="0"/>
              <a:t>cf.</a:t>
            </a:r>
            <a:r>
              <a:rPr lang="en-US" sz="2400" dirty="0" smtClean="0"/>
              <a:t> 20-year depreciation for conventional power plants</a:t>
            </a:r>
          </a:p>
          <a:p>
            <a:r>
              <a:rPr lang="en-US" sz="2800" dirty="0" smtClean="0"/>
              <a:t>Investment tax credit</a:t>
            </a:r>
          </a:p>
          <a:p>
            <a:r>
              <a:rPr lang="en-US" sz="2800" dirty="0" smtClean="0"/>
              <a:t>Production tax credit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Subsidies by Whatever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Back-up energy provided by conventional plants</a:t>
            </a:r>
          </a:p>
          <a:p>
            <a:pPr lvl="1"/>
            <a:r>
              <a:rPr lang="en-US" dirty="0" smtClean="0"/>
              <a:t>(Due to diminished efficiency while operating in start-stop mode.)</a:t>
            </a:r>
          </a:p>
          <a:p>
            <a:r>
              <a:rPr lang="en-US" dirty="0" smtClean="0"/>
              <a:t>Transmission lines to nowhere</a:t>
            </a:r>
            <a:endParaRPr lang="en-US" dirty="0" smtClean="0"/>
          </a:p>
          <a:p>
            <a:pPr lvl="1"/>
            <a:r>
              <a:rPr lang="en-US" dirty="0" smtClean="0"/>
              <a:t>Long-line </a:t>
            </a:r>
            <a:r>
              <a:rPr lang="en-US" dirty="0" smtClean="0"/>
              <a:t>Losses</a:t>
            </a:r>
            <a:endParaRPr lang="en-US" dirty="0" smtClean="0"/>
          </a:p>
          <a:p>
            <a:r>
              <a:rPr lang="en-US" dirty="0" smtClean="0"/>
              <a:t>Local tax relief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Highly </a:t>
            </a:r>
            <a:r>
              <a:rPr lang="en-US" i="1" dirty="0" smtClean="0"/>
              <a:t>variable on all time scales</a:t>
            </a:r>
            <a:endParaRPr lang="en-US" i="1" dirty="0" smtClean="0"/>
          </a:p>
          <a:p>
            <a:pPr lvl="1"/>
            <a:r>
              <a:rPr lang="en-US" dirty="0" smtClean="0"/>
              <a:t>Problems with grid stability</a:t>
            </a:r>
          </a:p>
          <a:p>
            <a:r>
              <a:rPr lang="en-US" dirty="0" smtClean="0"/>
              <a:t>Annual Capacity Factor ≈ 35%</a:t>
            </a:r>
          </a:p>
          <a:p>
            <a:r>
              <a:rPr lang="en-US" dirty="0" smtClean="0"/>
              <a:t>Year-round average power per unit area of land ≈ 12 kW/ha (5 kW/acre) in VERY GOOD SITES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&amp; </a:t>
            </a:r>
            <a:r>
              <a:rPr lang="en-US" dirty="0" err="1" smtClean="0"/>
              <a:t>Tanton</a:t>
            </a:r>
            <a:r>
              <a:rPr lang="en-US" dirty="0" smtClean="0"/>
              <a:t>: Wind Costs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7-9 July 2014, Las Vegas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ICCC-9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498" y="2018225"/>
            <a:ext cx="8650386" cy="341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61763" y="5615873"/>
            <a:ext cx="5745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/>
              <a:t>George Taylor, Ph.D. and Thomas </a:t>
            </a:r>
            <a:r>
              <a:rPr lang="en-US" sz="1100" b="1" i="1" dirty="0" err="1" smtClean="0"/>
              <a:t>Tanton</a:t>
            </a:r>
            <a:r>
              <a:rPr lang="en-US" sz="1100" b="1" i="1" dirty="0" smtClean="0"/>
              <a:t> The Hidden Costs of Wind Electricity:  Why the full cost of wind generation is unlikely to match the cost of natural gas, coal or nuclear generation. Am. Tradition Inst.  31 refs to “official” publications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 &amp; T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NormalGraph</Template>
  <TotalTime>10871</TotalTime>
  <Words>818</Words>
  <Application>Microsoft Office PowerPoint</Application>
  <PresentationFormat>On-screen Show (4:3)</PresentationFormat>
  <Paragraphs>179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Wingdings</vt:lpstr>
      <vt:lpstr>Times New Roman</vt:lpstr>
      <vt:lpstr>Cap &amp; Trade</vt:lpstr>
      <vt:lpstr>Subsidies per unit energy delivered</vt:lpstr>
      <vt:lpstr>US Electricity</vt:lpstr>
      <vt:lpstr>Wind and What?</vt:lpstr>
      <vt:lpstr>The Fledgling Wind Industry</vt:lpstr>
      <vt:lpstr>Wind is the “Biggie”</vt:lpstr>
      <vt:lpstr>Wind Subsidies by Whatever Name</vt:lpstr>
      <vt:lpstr>Wind Subsidies by Whatever Name</vt:lpstr>
      <vt:lpstr>Wind Energy Production</vt:lpstr>
      <vt:lpstr>Taylor &amp; Tanton: Wind Costs</vt:lpstr>
      <vt:lpstr>As reported by EIA (2017 proj.)</vt:lpstr>
      <vt:lpstr>Taylor &amp; Tanton Add in Hidden Costs</vt:lpstr>
      <vt:lpstr>Pathetic Biofuel Production</vt:lpstr>
      <vt:lpstr>Biofuel Productivity</vt:lpstr>
      <vt:lpstr>Biofuel Production - II</vt:lpstr>
      <vt:lpstr>Slide 15</vt:lpstr>
      <vt:lpstr>2010 Data from EIA</vt:lpstr>
      <vt:lpstr>The View from Promoters of Renewable Energy</vt:lpstr>
      <vt:lpstr>Marshall Goldberg at  Renewable Energy Policy Project (REPP-Crest)</vt:lpstr>
      <vt:lpstr>Use Marshall Goldberg’s Figures</vt:lpstr>
      <vt:lpstr>JOBS !!</vt:lpstr>
      <vt:lpstr>Job Creation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Nuclear Power</dc:title>
  <dc:creator>Cork</dc:creator>
  <cp:lastModifiedBy>Cork</cp:lastModifiedBy>
  <cp:revision>399</cp:revision>
  <dcterms:created xsi:type="dcterms:W3CDTF">2011-05-17T16:58:58Z</dcterms:created>
  <dcterms:modified xsi:type="dcterms:W3CDTF">2014-06-25T01:19:36Z</dcterms:modified>
</cp:coreProperties>
</file>